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7" r:id="rId4"/>
    <p:sldId id="258" r:id="rId5"/>
    <p:sldId id="265" r:id="rId6"/>
    <p:sldId id="264" r:id="rId7"/>
    <p:sldId id="262" r:id="rId8"/>
    <p:sldId id="270" r:id="rId9"/>
    <p:sldId id="261" r:id="rId10"/>
    <p:sldId id="268" r:id="rId11"/>
    <p:sldId id="269" r:id="rId12"/>
    <p:sldId id="267" r:id="rId13"/>
    <p:sldId id="260" r:id="rId14"/>
    <p:sldId id="263" r:id="rId15"/>
    <p:sldId id="273" r:id="rId16"/>
    <p:sldId id="271" r:id="rId17"/>
    <p:sldId id="272"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399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7D18547-A573-4AA8-AC2E-9B4C4E5D65D0}" type="datetimeFigureOut">
              <a:rPr lang="en-GB" smtClean="0"/>
              <a:t>07/09/2013</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F1F1FCD0-3D72-4925-A46A-698BADFB5ED3}" type="slidenum">
              <a:rPr lang="en-GB" smtClean="0"/>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7D18547-A573-4AA8-AC2E-9B4C4E5D65D0}" type="datetimeFigureOut">
              <a:rPr lang="en-GB" smtClean="0"/>
              <a:t>07/09/2013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1F1FCD0-3D72-4925-A46A-698BADFB5ED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7D18547-A573-4AA8-AC2E-9B4C4E5D65D0}" type="datetimeFigureOut">
              <a:rPr lang="en-GB" smtClean="0"/>
              <a:t>07/09/2013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1F1FCD0-3D72-4925-A46A-698BADFB5ED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7D18547-A573-4AA8-AC2E-9B4C4E5D65D0}" type="datetimeFigureOut">
              <a:rPr lang="en-GB" smtClean="0"/>
              <a:t>07/09/2013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1F1FCD0-3D72-4925-A46A-698BADFB5ED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7D18547-A573-4AA8-AC2E-9B4C4E5D65D0}" type="datetimeFigureOut">
              <a:rPr lang="en-GB" smtClean="0"/>
              <a:t>07/09/2013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1F1FCD0-3D72-4925-A46A-698BADFB5ED3}" type="slidenum">
              <a:rPr lang="en-GB" smtClean="0"/>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7D18547-A573-4AA8-AC2E-9B4C4E5D65D0}" type="datetimeFigureOut">
              <a:rPr lang="en-GB" smtClean="0"/>
              <a:t>07/09/2013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1F1FCD0-3D72-4925-A46A-698BADFB5ED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7D18547-A573-4AA8-AC2E-9B4C4E5D65D0}" type="datetimeFigureOut">
              <a:rPr lang="en-GB" smtClean="0"/>
              <a:t>07/09/2013</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F1F1FCD0-3D72-4925-A46A-698BADFB5ED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7D18547-A573-4AA8-AC2E-9B4C4E5D65D0}" type="datetimeFigureOut">
              <a:rPr lang="en-GB" smtClean="0"/>
              <a:t>07/09/2013</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F1F1FCD0-3D72-4925-A46A-698BADFB5ED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7D18547-A573-4AA8-AC2E-9B4C4E5D65D0}" type="datetimeFigureOut">
              <a:rPr lang="en-GB" smtClean="0"/>
              <a:t>07/09/2013</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F1F1FCD0-3D72-4925-A46A-698BADFB5ED3}" type="slidenum">
              <a:rPr lang="en-GB" smtClean="0"/>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7D18547-A573-4AA8-AC2E-9B4C4E5D65D0}" type="datetimeFigureOut">
              <a:rPr lang="en-GB" smtClean="0"/>
              <a:t>07/09/2013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1F1FCD0-3D72-4925-A46A-698BADFB5ED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7D18547-A573-4AA8-AC2E-9B4C4E5D65D0}" type="datetimeFigureOut">
              <a:rPr lang="en-GB" smtClean="0"/>
              <a:t>07/09/2013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1F1FCD0-3D72-4925-A46A-698BADFB5ED3}" type="slidenum">
              <a:rPr lang="en-GB" smtClean="0"/>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7D18547-A573-4AA8-AC2E-9B4C4E5D65D0}" type="datetimeFigureOut">
              <a:rPr lang="en-GB" smtClean="0"/>
              <a:t>07/09/2013</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1F1FCD0-3D72-4925-A46A-698BADFB5ED3}" type="slidenum">
              <a:rPr lang="en-GB" smtClean="0"/>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amp;esrc=s&amp;frm=1&amp;source=images&amp;cd=&amp;cad=rja&amp;docid=2GXqqa_NOSalJM&amp;tbnid=yiqMMibLm1T6hM:&amp;ved=0CAUQjRw&amp;url=http://www.shaadicafe.com/mag/2013/02/14/happy-valentines-day/&amp;ei=uAEqUr74PKyM0wWJnoCICQ&amp;bvm=bv.51773540,d.ZG4&amp;psig=AFQjCNGiuNKdJf0okdVZKF7K7hmkSXDpWw&amp;ust=137857104917441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theguardian.com/world/gallery/2013/aug/13/?picture=41493532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panoramio.com/photo_explorer"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co.uk/url?sa=i&amp;rct=j&amp;q=&amp;esrc=s&amp;frm=1&amp;source=images&amp;cd=&amp;cad=rja&amp;docid=uDfsrDmF9_2b4M&amp;tbnid=cv0mzh8ckrPYnM:&amp;ved=0CAUQjRw&amp;url=http://themedestrian.com/2012/02/11/cupids-letterpress-love/&amp;ei=mQgqUt7hNMnL0AW15YDQBg&amp;bvm=bv.51773540,d.ZGU&amp;psig=AFQjCNGGKCNeaq7kz6qx8-SSLVFWOt3kcA&amp;ust=137857278151248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theguardian.com/world/gallery/2013/aug/13/?picture=41493527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theguardian.com/world/gallery/2013/aug/13/?picture=41493524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theguardian.com/world/gallery/2013/aug/13/?picture=41493527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theguardian.com/world/gallery/2013/aug/13/?picture=41493530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theguardian.com/world/gallery/2013/aug/13/?picture=41493524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uk/url?sa=i&amp;rct=j&amp;q=&amp;esrc=s&amp;frm=1&amp;source=images&amp;cd=&amp;docid=e_3b4XDERgqX0M&amp;tbnid=DyemTpySA1M3qM:&amp;ved=0CAUQjRw&amp;url=http://www.hdwallpapers.in/happy_valentines_day_special-wallpapers.html&amp;ei=WgEqUpLwJeau0QXEroGgDA&amp;bvm=bv.51773540,d.ZG4&amp;psig=AFQjCNEa2VYXEzanM_IrJIpt7bf0pvlRng&amp;ust=137857095484991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Valentine’s Day</a:t>
            </a:r>
            <a:br>
              <a:rPr lang="en-GB" dirty="0" smtClean="0"/>
            </a:br>
            <a:r>
              <a:rPr lang="en-GB" dirty="0" smtClean="0"/>
              <a:t>2014</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Background</a:t>
            </a:r>
            <a:br>
              <a:rPr lang="en-GB" b="1" dirty="0" smtClean="0"/>
            </a:b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Valentine's Day has been celebrated in the UK for thousands of years. </a:t>
            </a:r>
            <a:endParaRPr lang="en-GB" dirty="0" smtClean="0"/>
          </a:p>
          <a:p>
            <a:r>
              <a:rPr lang="en-GB" dirty="0" smtClean="0"/>
              <a:t>It </a:t>
            </a:r>
            <a:r>
              <a:rPr lang="en-GB" dirty="0" smtClean="0"/>
              <a:t>probably </a:t>
            </a:r>
            <a:r>
              <a:rPr lang="en-GB" dirty="0" smtClean="0"/>
              <a:t>began as a pre-Roman </a:t>
            </a:r>
            <a:r>
              <a:rPr lang="en-GB" dirty="0" err="1" smtClean="0"/>
              <a:t>festival.There</a:t>
            </a:r>
            <a:r>
              <a:rPr lang="en-GB" dirty="0" smtClean="0"/>
              <a:t> </a:t>
            </a:r>
            <a:r>
              <a:rPr lang="en-GB" dirty="0" smtClean="0"/>
              <a:t>was a Roman festival called </a:t>
            </a:r>
            <a:r>
              <a:rPr lang="en-GB" dirty="0" err="1" smtClean="0"/>
              <a:t>Lupercalia</a:t>
            </a:r>
            <a:r>
              <a:rPr lang="en-GB" dirty="0" smtClean="0"/>
              <a:t> in the middle of February to mark the start of spring. There were a range of fertility and marriage rites associated with </a:t>
            </a:r>
            <a:r>
              <a:rPr lang="en-GB" dirty="0" err="1" smtClean="0"/>
              <a:t>Lupercalia</a:t>
            </a:r>
            <a:r>
              <a:rPr lang="en-GB" dirty="0" smtClean="0"/>
              <a:t>. </a:t>
            </a:r>
            <a:endParaRPr lang="en-GB" dirty="0" smtClean="0"/>
          </a:p>
          <a:p>
            <a:r>
              <a:rPr lang="en-GB" dirty="0" smtClean="0"/>
              <a:t>As </a:t>
            </a:r>
            <a:r>
              <a:rPr lang="en-GB" dirty="0" smtClean="0"/>
              <a:t>Christianity spread across the Roman Empire, including much of the UK, this festival became a day of remembrance for St Valentine. </a:t>
            </a:r>
            <a:endParaRPr lang="en-GB" dirty="0" smtClean="0"/>
          </a:p>
          <a:p>
            <a:r>
              <a:rPr lang="en-GB" dirty="0" smtClean="0"/>
              <a:t>Valentine's </a:t>
            </a:r>
            <a:r>
              <a:rPr lang="en-GB" dirty="0" smtClean="0"/>
              <a:t>Day became increasingly commercial during the second half of the twentieth century. This continues in the 21st century.</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Valentine's Day Traditions </a:t>
            </a:r>
            <a:br>
              <a:rPr lang="en-GB" dirty="0" smtClean="0"/>
            </a:b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There are many traditions and tales associated with romance activities on Valentine's day including: </a:t>
            </a:r>
          </a:p>
          <a:p>
            <a:pPr lvl="0"/>
            <a:r>
              <a:rPr lang="en-GB" dirty="0" smtClean="0"/>
              <a:t>the first man an unmarried woman saw on 14th February would be her future husband; </a:t>
            </a:r>
          </a:p>
          <a:p>
            <a:pPr lvl="0"/>
            <a:r>
              <a:rPr lang="en-GB" dirty="0" smtClean="0"/>
              <a:t>if the names of all a girl's</a:t>
            </a:r>
            <a:r>
              <a:rPr lang="en-GB" dirty="0" smtClean="0">
                <a:solidFill>
                  <a:srgbClr val="FF0000"/>
                </a:solidFill>
              </a:rPr>
              <a:t> suitors </a:t>
            </a:r>
            <a:r>
              <a:rPr lang="en-GB" dirty="0" smtClean="0"/>
              <a:t>were written on paper and wrapped in clay and the clay put into water, the piece that rose to the surface first would contain the name of her husband-to-be. </a:t>
            </a:r>
          </a:p>
          <a:p>
            <a:pPr lvl="0"/>
            <a:r>
              <a:rPr lang="en-GB" dirty="0" smtClean="0"/>
              <a:t>if a woman saw a robin flying overhead on Valentine’s Day, it meant she would marry a sailor. If she saw a sparrow, she would marry a poor man and be very happy. If she saw a goldfinch, she would marry a rich person</a:t>
            </a:r>
            <a:r>
              <a:rPr lang="en-GB" dirty="0" smtClean="0"/>
              <a:t>.</a:t>
            </a:r>
            <a:endParaRPr lang="en-GB"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Symbols</a:t>
            </a:r>
            <a:br>
              <a:rPr lang="en-GB" b="1" dirty="0" smtClean="0"/>
            </a:b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Valentine's Day symbols include red or pink hearts, red roses, teddy bears with roses or hearts and couples kissing or holding each other. These symbols are printed on cards, wrapping paper, lingerie and </a:t>
            </a:r>
            <a:r>
              <a:rPr lang="en-GB" dirty="0" smtClean="0"/>
              <a:t>clothing.  </a:t>
            </a:r>
            <a:endParaRPr lang="en-GB" dirty="0" smtClean="0"/>
          </a:p>
          <a:p>
            <a:r>
              <a:rPr lang="en-GB" dirty="0" smtClean="0"/>
              <a:t>Pictures or models of Cupid are also often displayed in the run up to and on Valentine's Day in the UK. </a:t>
            </a:r>
            <a:endParaRPr lang="en-GB" dirty="0" smtClean="0"/>
          </a:p>
          <a:p>
            <a:r>
              <a:rPr lang="en-GB" dirty="0" smtClean="0"/>
              <a:t>Cupid </a:t>
            </a:r>
            <a:r>
              <a:rPr lang="en-GB" dirty="0" smtClean="0"/>
              <a:t>is usually </a:t>
            </a:r>
            <a:r>
              <a:rPr lang="en-GB" dirty="0" smtClean="0"/>
              <a:t>shown </a:t>
            </a:r>
            <a:r>
              <a:rPr lang="en-GB" dirty="0" smtClean="0"/>
              <a:t>as a small winged </a:t>
            </a:r>
            <a:r>
              <a:rPr lang="en-GB" dirty="0" smtClean="0"/>
              <a:t>person </a:t>
            </a:r>
            <a:r>
              <a:rPr lang="en-GB" dirty="0" smtClean="0"/>
              <a:t>with a bow and arrow. According to mythology, he uses his bow and arrow to strike romantic love into people's hearts.</a:t>
            </a:r>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irc_mi" descr="http://www.shaadicafe.com/mag/wp-content/uploads/2013/02/Valentines-day-valentines-day-22236757-2560-1600.jpg">
            <a:hlinkClick r:id="rId2"/>
          </p:cNvPr>
          <p:cNvPicPr>
            <a:picLocks noGrp="1"/>
          </p:cNvPicPr>
          <p:nvPr>
            <p:ph idx="1"/>
          </p:nvPr>
        </p:nvPicPr>
        <p:blipFill>
          <a:blip r:embed="rId3" cstate="print"/>
          <a:srcRect/>
          <a:stretch>
            <a:fillRect/>
          </a:stretch>
        </p:blipFill>
        <p:spPr bwMode="auto">
          <a:xfrm>
            <a:off x="1115616" y="1504552"/>
            <a:ext cx="7818834" cy="5164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Valentine’s Day flowers</a:t>
            </a:r>
            <a:endParaRPr lang="en-GB" dirty="0"/>
          </a:p>
        </p:txBody>
      </p:sp>
      <p:pic>
        <p:nvPicPr>
          <p:cNvPr id="4" name="main-picture" descr="China Valentine's day: Flowers are displayed for sale at a flower shop in Xi an, China. The Chines">
            <a:hlinkClick r:id="rId2"/>
          </p:cNvPr>
          <p:cNvPicPr>
            <a:picLocks noGrp="1"/>
          </p:cNvPicPr>
          <p:nvPr>
            <p:ph idx="1"/>
          </p:nvPr>
        </p:nvPicPr>
        <p:blipFill>
          <a:blip r:embed="rId3" cstate="print"/>
          <a:srcRect/>
          <a:stretch>
            <a:fillRect/>
          </a:stretch>
        </p:blipFill>
        <p:spPr bwMode="auto">
          <a:xfrm>
            <a:off x="1328301" y="1393288"/>
            <a:ext cx="7445201" cy="529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Cupid’s arrow</a:t>
            </a:r>
            <a:endParaRPr lang="en-GB" dirty="0"/>
          </a:p>
        </p:txBody>
      </p:sp>
      <p:pic>
        <p:nvPicPr>
          <p:cNvPr id="5" name="main-photo_photo" descr="CUPID STATUE IN PICCADILLY">
            <a:hlinkClick r:id="rId2"/>
          </p:cNvPr>
          <p:cNvPicPr/>
          <p:nvPr/>
        </p:nvPicPr>
        <p:blipFill>
          <a:blip r:embed="rId3" cstate="print"/>
          <a:srcRect/>
          <a:stretch>
            <a:fillRect/>
          </a:stretch>
        </p:blipFill>
        <p:spPr bwMode="auto">
          <a:xfrm>
            <a:off x="971600" y="1268760"/>
            <a:ext cx="8172401" cy="5589240"/>
          </a:xfrm>
          <a:prstGeom prst="rect">
            <a:avLst/>
          </a:prstGeom>
          <a:noFill/>
          <a:ln w="9525">
            <a:noFill/>
            <a:miter lim="800000"/>
            <a:headEnd/>
            <a:tailEnd/>
          </a:ln>
        </p:spPr>
      </p:pic>
      <p:pic>
        <p:nvPicPr>
          <p:cNvPr id="4" name="irc_mi" descr="http://themedestrian.com/wp-content/uploads/2012/02/Cupid.jpg">
            <a:hlinkClick r:id="rId4"/>
          </p:cNvPr>
          <p:cNvPicPr>
            <a:picLocks noGrp="1"/>
          </p:cNvPicPr>
          <p:nvPr>
            <p:ph idx="1"/>
          </p:nvPr>
        </p:nvPicPr>
        <p:blipFill>
          <a:blip r:embed="rId5" cstate="print"/>
          <a:srcRect/>
          <a:stretch>
            <a:fillRect/>
          </a:stretch>
        </p:blipFill>
        <p:spPr bwMode="auto">
          <a:xfrm>
            <a:off x="1115616" y="3429000"/>
            <a:ext cx="2696344"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people do</a:t>
            </a:r>
            <a:r>
              <a:rPr lang="en-GB" dirty="0" smtClean="0"/>
              <a:t>?   Cards</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r>
              <a:rPr lang="en-GB" dirty="0" smtClean="0"/>
              <a:t>Children, parents and other relatives send exchange Valentine's Day cards in some families. Groups of female friends may also send each other Valentine's Day cards. However, these customs are less common in the United Kingdom than in some other countries</a:t>
            </a:r>
            <a:r>
              <a:rPr lang="en-GB" dirty="0" smtClean="0"/>
              <a:t>.</a:t>
            </a:r>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people do?</a:t>
            </a:r>
            <a:br>
              <a:rPr lang="en-GB" dirty="0" smtClean="0"/>
            </a:br>
            <a:endParaRPr lang="en-GB" dirty="0"/>
          </a:p>
        </p:txBody>
      </p:sp>
      <p:sp>
        <p:nvSpPr>
          <p:cNvPr id="3" name="Content Placeholder 2"/>
          <p:cNvSpPr>
            <a:spLocks noGrp="1"/>
          </p:cNvSpPr>
          <p:nvPr>
            <p:ph idx="1"/>
          </p:nvPr>
        </p:nvSpPr>
        <p:spPr/>
        <p:txBody>
          <a:bodyPr/>
          <a:lstStyle/>
          <a:p>
            <a:r>
              <a:rPr lang="en-GB" dirty="0" smtClean="0"/>
              <a:t>Many couples try to eat a special meal with each other. They may do this in a restaurant, hotel room or at home. </a:t>
            </a:r>
            <a:endParaRPr lang="en-GB" dirty="0" smtClean="0"/>
          </a:p>
          <a:p>
            <a:r>
              <a:rPr lang="en-GB" dirty="0" smtClean="0"/>
              <a:t>Some choose </a:t>
            </a:r>
            <a:r>
              <a:rPr lang="en-GB" dirty="0" smtClean="0"/>
              <a:t>food and drink with a romantic feel, such as oysters, chocolate fondue, strawberries and champagne. </a:t>
            </a:r>
            <a:endParaRPr lang="en-GB" dirty="0" smtClean="0"/>
          </a:p>
          <a:p>
            <a:r>
              <a:rPr lang="en-GB" dirty="0" smtClean="0"/>
              <a:t>Others </a:t>
            </a:r>
            <a:r>
              <a:rPr lang="en-GB" dirty="0" smtClean="0"/>
              <a:t>choose less formal, but easily prepared dishes.</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Young happy couple at the restaurant"/>
          <p:cNvPicPr>
            <a:picLocks noGrp="1"/>
          </p:cNvPicPr>
          <p:nvPr>
            <p:ph idx="1"/>
          </p:nvPr>
        </p:nvPicPr>
        <p:blipFill>
          <a:blip r:embed="rId2" cstate="print"/>
          <a:srcRect/>
          <a:stretch>
            <a:fillRect/>
          </a:stretch>
        </p:blipFill>
        <p:spPr bwMode="auto">
          <a:xfrm>
            <a:off x="1259632" y="1484784"/>
            <a:ext cx="7632848"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 you choose your partner?</a:t>
            </a:r>
            <a:endParaRPr lang="en-GB" dirty="0"/>
          </a:p>
        </p:txBody>
      </p:sp>
      <p:pic>
        <p:nvPicPr>
          <p:cNvPr id="4" name="Content Placeholder 3" descr="http://c.tadst.com/gfx/600x400/valentines-global.jpg?1"/>
          <p:cNvPicPr>
            <a:picLocks noGrp="1"/>
          </p:cNvPicPr>
          <p:nvPr>
            <p:ph idx="1"/>
          </p:nvPr>
        </p:nvPicPr>
        <p:blipFill>
          <a:blip r:embed="rId2" cstate="print"/>
          <a:srcRect/>
          <a:stretch>
            <a:fillRect/>
          </a:stretch>
        </p:blipFill>
        <p:spPr bwMode="auto">
          <a:xfrm>
            <a:off x="1331640" y="1484784"/>
            <a:ext cx="7272808"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 you choose your partner?</a:t>
            </a:r>
            <a:endParaRPr lang="en-GB" dirty="0"/>
          </a:p>
        </p:txBody>
      </p:sp>
      <p:pic>
        <p:nvPicPr>
          <p:cNvPr id="4" name="main-picture" descr="China Valentine's day: A man looks at pictures of single people displayed on a board during a matc">
            <a:hlinkClick r:id="rId2"/>
          </p:cNvPr>
          <p:cNvPicPr>
            <a:picLocks noGrp="1"/>
          </p:cNvPicPr>
          <p:nvPr>
            <p:ph idx="1"/>
          </p:nvPr>
        </p:nvPicPr>
        <p:blipFill>
          <a:blip r:embed="rId3" cstate="print"/>
          <a:srcRect/>
          <a:stretch>
            <a:fillRect/>
          </a:stretch>
        </p:blipFill>
        <p:spPr bwMode="auto">
          <a:xfrm>
            <a:off x="1259632" y="1562100"/>
            <a:ext cx="7632848" cy="51072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 looking for someone!</a:t>
            </a:r>
            <a:endParaRPr lang="en-GB" dirty="0"/>
          </a:p>
        </p:txBody>
      </p:sp>
      <p:pic>
        <p:nvPicPr>
          <p:cNvPr id="4" name="main-picture" descr="China Valentine's day: A man uses his phone to scan a QR code sticker, which is used to share pers">
            <a:hlinkClick r:id="rId2"/>
          </p:cNvPr>
          <p:cNvPicPr>
            <a:picLocks noGrp="1"/>
          </p:cNvPicPr>
          <p:nvPr>
            <p:ph idx="1"/>
          </p:nvPr>
        </p:nvPicPr>
        <p:blipFill>
          <a:blip r:embed="rId3" cstate="print"/>
          <a:srcRect/>
          <a:stretch>
            <a:fillRect/>
          </a:stretch>
        </p:blipFill>
        <p:spPr bwMode="auto">
          <a:xfrm>
            <a:off x="1259632" y="1340768"/>
            <a:ext cx="7511876" cy="529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Mass weddings on February 14th</a:t>
            </a:r>
            <a:endParaRPr lang="en-GB" dirty="0"/>
          </a:p>
        </p:txBody>
      </p:sp>
      <p:pic>
        <p:nvPicPr>
          <p:cNvPr id="4" name="main-picture" descr="China Valentine's day: Women in wedding gowns participate in a brides' race event organized by a s">
            <a:hlinkClick r:id="rId2"/>
          </p:cNvPr>
          <p:cNvPicPr>
            <a:picLocks noGrp="1"/>
          </p:cNvPicPr>
          <p:nvPr>
            <p:ph idx="1"/>
          </p:nvPr>
        </p:nvPicPr>
        <p:blipFill>
          <a:blip r:embed="rId3" cstate="print"/>
          <a:srcRect/>
          <a:stretch>
            <a:fillRect/>
          </a:stretch>
        </p:blipFill>
        <p:spPr bwMode="auto">
          <a:xfrm>
            <a:off x="1187624" y="1562100"/>
            <a:ext cx="7359476" cy="529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Looking for someone to love?</a:t>
            </a:r>
            <a:endParaRPr lang="en-GB" dirty="0"/>
          </a:p>
        </p:txBody>
      </p:sp>
      <p:pic>
        <p:nvPicPr>
          <p:cNvPr id="4" name="main-picture" descr="China Valentine's day: A woman holds a sign during a matchmaking event in Jinshan beach, south of ">
            <a:hlinkClick r:id="rId2"/>
          </p:cNvPr>
          <p:cNvPicPr>
            <a:picLocks noGrp="1"/>
          </p:cNvPicPr>
          <p:nvPr>
            <p:ph idx="1"/>
          </p:nvPr>
        </p:nvPicPr>
        <p:blipFill>
          <a:blip r:embed="rId3" cstate="print"/>
          <a:srcRect/>
          <a:stretch>
            <a:fillRect/>
          </a:stretch>
        </p:blipFill>
        <p:spPr bwMode="auto">
          <a:xfrm>
            <a:off x="1259632" y="1412776"/>
            <a:ext cx="7283846" cy="529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Game show</a:t>
            </a:r>
            <a:endParaRPr lang="en-GB" dirty="0"/>
          </a:p>
        </p:txBody>
      </p:sp>
      <p:pic>
        <p:nvPicPr>
          <p:cNvPr id="4" name="main-picture" descr="China Valentine's day: 25-year-old Liu Tingting introduces herself during the recording of an epis">
            <a:hlinkClick r:id="rId2"/>
          </p:cNvPr>
          <p:cNvPicPr>
            <a:picLocks noGrp="1"/>
          </p:cNvPicPr>
          <p:nvPr>
            <p:ph idx="1"/>
          </p:nvPr>
        </p:nvPicPr>
        <p:blipFill>
          <a:blip r:embed="rId3" cstate="print"/>
          <a:srcRect/>
          <a:stretch>
            <a:fillRect/>
          </a:stretch>
        </p:blipFill>
        <p:spPr bwMode="auto">
          <a:xfrm>
            <a:off x="1259632" y="1562100"/>
            <a:ext cx="7473776" cy="529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a:t>
            </a:r>
            <a:endParaRPr lang="en-GB" dirty="0"/>
          </a:p>
        </p:txBody>
      </p:sp>
      <p:sp>
        <p:nvSpPr>
          <p:cNvPr id="3" name="Content Placeholder 2"/>
          <p:cNvSpPr>
            <a:spLocks noGrp="1"/>
          </p:cNvSpPr>
          <p:nvPr>
            <p:ph idx="1"/>
          </p:nvPr>
        </p:nvSpPr>
        <p:spPr/>
        <p:txBody>
          <a:bodyPr>
            <a:normAutofit/>
          </a:bodyPr>
          <a:lstStyle/>
          <a:p>
            <a:r>
              <a:rPr lang="en-GB" dirty="0" smtClean="0"/>
              <a:t>Traditionally, spring begins on St Valentine's Day (February </a:t>
            </a:r>
            <a:r>
              <a:rPr lang="en-GB" dirty="0" smtClean="0"/>
              <a:t>14</a:t>
            </a:r>
            <a:r>
              <a:rPr lang="en-GB" baseline="30000" dirty="0" smtClean="0"/>
              <a:t>th</a:t>
            </a:r>
            <a:r>
              <a:rPr lang="en-GB" dirty="0" smtClean="0"/>
              <a:t> )</a:t>
            </a:r>
            <a:endParaRPr lang="en-GB" dirty="0" smtClean="0"/>
          </a:p>
          <a:p>
            <a:r>
              <a:rPr lang="en-GB" dirty="0" smtClean="0"/>
              <a:t>Each year in Britain, we spend around £503m on cards, flowers, chocolates and other gifts for Valentine's Day. </a:t>
            </a:r>
            <a:endParaRPr lang="en-GB" dirty="0" smtClean="0"/>
          </a:p>
          <a:p>
            <a:r>
              <a:rPr lang="en-GB" dirty="0" smtClean="0"/>
              <a:t>Traditionally </a:t>
            </a:r>
            <a:r>
              <a:rPr lang="en-GB" dirty="0" smtClean="0"/>
              <a:t>these were sent anonymously, but nowadays we often make it clear who is sending each 'Valentine'.</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Valentine cards</a:t>
            </a:r>
            <a:endParaRPr lang="en-GB" dirty="0"/>
          </a:p>
        </p:txBody>
      </p:sp>
      <p:pic>
        <p:nvPicPr>
          <p:cNvPr id="4" name="irc_mi" descr="http://www.hdwallpapers.in/walls/happy_valentines_day_special-wide.jpg">
            <a:hlinkClick r:id="rId2"/>
          </p:cNvPr>
          <p:cNvPicPr>
            <a:picLocks noGrp="1"/>
          </p:cNvPicPr>
          <p:nvPr>
            <p:ph idx="1"/>
          </p:nvPr>
        </p:nvPicPr>
        <p:blipFill>
          <a:blip r:embed="rId3" cstate="print"/>
          <a:srcRect/>
          <a:stretch>
            <a:fillRect/>
          </a:stretch>
        </p:blipFill>
        <p:spPr bwMode="auto">
          <a:xfrm>
            <a:off x="1043608" y="1484784"/>
            <a:ext cx="7890842" cy="5164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1372</TotalTime>
  <Words>465</Words>
  <Application>Microsoft Office PowerPoint</Application>
  <PresentationFormat>On-screen Show (4:3)</PresentationFormat>
  <Paragraphs>34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Solstice</vt:lpstr>
      <vt:lpstr>Valentine’s Day 2014</vt:lpstr>
      <vt:lpstr>How do you choose your partner?</vt:lpstr>
      <vt:lpstr>How do you choose your partner?</vt:lpstr>
      <vt:lpstr>I’m looking for someone!</vt:lpstr>
      <vt:lpstr>Mass weddings on February 14th</vt:lpstr>
      <vt:lpstr>Looking for someone to love?</vt:lpstr>
      <vt:lpstr>Game show</vt:lpstr>
      <vt:lpstr>When?</vt:lpstr>
      <vt:lpstr>Valentine cards</vt:lpstr>
      <vt:lpstr>Background </vt:lpstr>
      <vt:lpstr>Valentine's Day Traditions  </vt:lpstr>
      <vt:lpstr>Symbols </vt:lpstr>
      <vt:lpstr>Slide 13</vt:lpstr>
      <vt:lpstr>Valentine’s Day flowers</vt:lpstr>
      <vt:lpstr>Cupid’s arrow</vt:lpstr>
      <vt:lpstr>What do people do?   Cards </vt:lpstr>
      <vt:lpstr>What do people do? </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Valentine’s Day 2014</dc:title>
  <dc:creator>Jane</dc:creator>
  <cp:lastModifiedBy>Jane</cp:lastModifiedBy>
  <cp:revision>15</cp:revision>
  <dcterms:created xsi:type="dcterms:W3CDTF">2013-09-07T16:40:30Z</dcterms:created>
  <dcterms:modified xsi:type="dcterms:W3CDTF">2013-09-08T15:32:42Z</dcterms:modified>
</cp:coreProperties>
</file>