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92" r:id="rId4"/>
    <p:sldId id="289" r:id="rId5"/>
    <p:sldId id="293" r:id="rId6"/>
    <p:sldId id="288" r:id="rId7"/>
    <p:sldId id="268" r:id="rId8"/>
    <p:sldId id="267" r:id="rId9"/>
    <p:sldId id="285" r:id="rId10"/>
    <p:sldId id="257" r:id="rId11"/>
    <p:sldId id="258" r:id="rId12"/>
    <p:sldId id="291" r:id="rId13"/>
    <p:sldId id="290" r:id="rId14"/>
    <p:sldId id="259" r:id="rId15"/>
    <p:sldId id="260" r:id="rId16"/>
    <p:sldId id="262" r:id="rId17"/>
    <p:sldId id="263" r:id="rId18"/>
    <p:sldId id="264" r:id="rId19"/>
    <p:sldId id="265" r:id="rId20"/>
    <p:sldId id="270" r:id="rId21"/>
    <p:sldId id="271" r:id="rId22"/>
    <p:sldId id="269" r:id="rId23"/>
    <p:sldId id="272" r:id="rId24"/>
    <p:sldId id="273" r:id="rId25"/>
    <p:sldId id="274" r:id="rId26"/>
    <p:sldId id="284" r:id="rId27"/>
    <p:sldId id="283" r:id="rId28"/>
    <p:sldId id="282" r:id="rId29"/>
    <p:sldId id="281" r:id="rId30"/>
    <p:sldId id="280" r:id="rId31"/>
    <p:sldId id="279" r:id="rId32"/>
    <p:sldId id="278" r:id="rId33"/>
    <p:sldId id="277" r:id="rId34"/>
    <p:sldId id="276" r:id="rId35"/>
    <p:sldId id="27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D7E1C8B-C1DC-401F-9CBB-B4AD0F3D79D3}" type="datetimeFigureOut">
              <a:rPr lang="en-GB" smtClean="0"/>
              <a:pPr/>
              <a:t>18/09/2013</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CBDABB8-5155-4F1F-8DE1-FB87EBF2E93D}" type="slidenum">
              <a:rPr lang="en-GB" smtClean="0"/>
              <a:pPr/>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7E1C8B-C1DC-401F-9CBB-B4AD0F3D79D3}" type="datetimeFigureOut">
              <a:rPr lang="en-GB" smtClean="0"/>
              <a:pPr/>
              <a:t>18/09/2013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BDABB8-5155-4F1F-8DE1-FB87EBF2E93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7E1C8B-C1DC-401F-9CBB-B4AD0F3D79D3}" type="datetimeFigureOut">
              <a:rPr lang="en-GB" smtClean="0"/>
              <a:pPr/>
              <a:t>18/09/2013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BDABB8-5155-4F1F-8DE1-FB87EBF2E93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D7E1C8B-C1DC-401F-9CBB-B4AD0F3D79D3}" type="datetimeFigureOut">
              <a:rPr lang="en-GB" smtClean="0"/>
              <a:pPr/>
              <a:t>18/09/2013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BDABB8-5155-4F1F-8DE1-FB87EBF2E93D}"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7E1C8B-C1DC-401F-9CBB-B4AD0F3D79D3}" type="datetimeFigureOut">
              <a:rPr lang="en-GB" smtClean="0"/>
              <a:pPr/>
              <a:t>18/09/2013</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CBDABB8-5155-4F1F-8DE1-FB87EBF2E93D}"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D7E1C8B-C1DC-401F-9CBB-B4AD0F3D79D3}" type="datetimeFigureOut">
              <a:rPr lang="en-GB" smtClean="0"/>
              <a:pPr/>
              <a:t>18/09/2013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BDABB8-5155-4F1F-8DE1-FB87EBF2E93D}" type="slidenum">
              <a:rPr lang="en-GB" smtClean="0"/>
              <a:pPr/>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D7E1C8B-C1DC-401F-9CBB-B4AD0F3D79D3}" type="datetimeFigureOut">
              <a:rPr lang="en-GB" smtClean="0"/>
              <a:pPr/>
              <a:t>18/09/2013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BDABB8-5155-4F1F-8DE1-FB87EBF2E93D}" type="slidenum">
              <a:rPr lang="en-GB" smtClean="0"/>
              <a:pPr/>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7E1C8B-C1DC-401F-9CBB-B4AD0F3D79D3}" type="datetimeFigureOut">
              <a:rPr lang="en-GB" smtClean="0"/>
              <a:pPr/>
              <a:t>18/09/2013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BDABB8-5155-4F1F-8DE1-FB87EBF2E93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E1C8B-C1DC-401F-9CBB-B4AD0F3D79D3}" type="datetimeFigureOut">
              <a:rPr lang="en-GB" smtClean="0"/>
              <a:pPr/>
              <a:t>18/09/2013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BDABB8-5155-4F1F-8DE1-FB87EBF2E93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7E1C8B-C1DC-401F-9CBB-B4AD0F3D79D3}" type="datetimeFigureOut">
              <a:rPr lang="en-GB" smtClean="0"/>
              <a:pPr/>
              <a:t>18/09/2013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BDABB8-5155-4F1F-8DE1-FB87EBF2E93D}" type="slidenum">
              <a:rPr lang="en-GB" smtClean="0"/>
              <a:pPr/>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7E1C8B-C1DC-401F-9CBB-B4AD0F3D79D3}" type="datetimeFigureOut">
              <a:rPr lang="en-GB" smtClean="0"/>
              <a:pPr/>
              <a:t>18/09/2013</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2CBDABB8-5155-4F1F-8DE1-FB87EBF2E93D}" type="slidenum">
              <a:rPr lang="en-GB" smtClean="0"/>
              <a:pPr/>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D7E1C8B-C1DC-401F-9CBB-B4AD0F3D79D3}" type="datetimeFigureOut">
              <a:rPr lang="en-GB" smtClean="0"/>
              <a:pPr/>
              <a:t>18/09/2013</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CBDABB8-5155-4F1F-8DE1-FB87EBF2E93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rojectbritain.com/year/september.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projectbritain.com/schharvest.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uk/url?sa=i&amp;rct=j&amp;q=&amp;esrc=s&amp;frm=1&amp;source=images&amp;cd=&amp;cad=rja&amp;docid=dVtJMpoJLSiKSM&amp;tbnid=XibJwqQVIucQFM:&amp;ved=0CAUQjRw&amp;url=http://raredelights.com/origins-customs-halloween/halloween-2/&amp;ei=Hf82Uq4Kis2EB_PlgKgL&amp;bvm=bv.52164340,d.ZG4&amp;psig=AFQjCNGF3coDlLtQEIJ2pDz8XvTMn_mRgA&amp;ust=137942230385493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frm=1&amp;source=images&amp;cd=&amp;cad=rja&amp;docid=EiSyzBjEKgCTLM&amp;tbnid=HmC1vRQkYODeGM:&amp;ved=0CAUQjRw&amp;url=http://www.wordonfire.org/WoF-Blog/WoF-Blog/October-2012/Culture--Time-for-Catholics-to-Embrace-Halloween.aspx&amp;ei=Qf82Uu7YBsuShQey2oCwDQ&amp;bvm=bv.52164340,d.ZG4&amp;psig=AFQjCNGF3coDlLtQEIJ2pDz8XvTMn_mRgA&amp;ust=1379422303854931"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Jane Coates 2014</a:t>
            </a:r>
            <a:endParaRPr lang="en-GB" dirty="0"/>
          </a:p>
        </p:txBody>
      </p:sp>
      <p:sp>
        <p:nvSpPr>
          <p:cNvPr id="2" name="Title 1"/>
          <p:cNvSpPr>
            <a:spLocks noGrp="1"/>
          </p:cNvSpPr>
          <p:nvPr>
            <p:ph type="ctrTitle"/>
          </p:nvPr>
        </p:nvSpPr>
        <p:spPr/>
        <p:txBody>
          <a:bodyPr/>
          <a:lstStyle/>
          <a:p>
            <a:r>
              <a:rPr lang="en-GB" dirty="0" smtClean="0"/>
              <a:t>Autumn Festivals in the West</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Harvest Festival?</a:t>
            </a:r>
            <a:r>
              <a:rPr lang="en-GB" dirty="0" smtClean="0"/>
              <a:t/>
            </a:r>
            <a:br>
              <a:rPr lang="en-GB" dirty="0" smtClean="0"/>
            </a:br>
            <a:endParaRPr lang="en-GB" dirty="0"/>
          </a:p>
        </p:txBody>
      </p:sp>
      <p:sp>
        <p:nvSpPr>
          <p:cNvPr id="3" name="Content Placeholder 2"/>
          <p:cNvSpPr>
            <a:spLocks noGrp="1"/>
          </p:cNvSpPr>
          <p:nvPr>
            <p:ph sz="quarter" idx="1"/>
          </p:nvPr>
        </p:nvSpPr>
        <p:spPr/>
        <p:txBody>
          <a:bodyPr/>
          <a:lstStyle/>
          <a:p>
            <a:r>
              <a:rPr lang="en-GB" dirty="0" smtClean="0"/>
              <a:t>Harvest Festival is a celebration of the food grown on the land.</a:t>
            </a:r>
          </a:p>
          <a:p>
            <a:r>
              <a:rPr lang="en-GB" dirty="0" smtClean="0"/>
              <a:t>Thanksgiving ceremonies and celebrations for a successful harvest are both worldwide and very ancient. In Britain, we have given thanks for successful harvests since pagan times. We celebrate this day by singing, praying and decorating our churches with </a:t>
            </a:r>
            <a:r>
              <a:rPr lang="en-GB" u="sng" dirty="0" smtClean="0"/>
              <a:t>baskets of fruit</a:t>
            </a:r>
            <a:r>
              <a:rPr lang="en-GB" dirty="0" smtClean="0"/>
              <a:t> and food in a festival known as 'Harvest Festival', usually during the month of </a:t>
            </a:r>
            <a:r>
              <a:rPr lang="en-GB" b="1" dirty="0" smtClean="0">
                <a:hlinkClick r:id="rId2"/>
              </a:rPr>
              <a:t>September</a:t>
            </a:r>
            <a:r>
              <a:rPr lang="en-GB" dirty="0" smtClean="0"/>
              <a:t>.</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dirty="0" smtClean="0"/>
              <a:t>Harvest Festival reminds Christians of all the good things God gives them. This makes them want to share with others who are not so fortunate. In schools and in Churches, people bring </a:t>
            </a:r>
            <a:r>
              <a:rPr lang="en-GB" u="sng" dirty="0" smtClean="0"/>
              <a:t>food from home</a:t>
            </a:r>
            <a:r>
              <a:rPr lang="en-GB" dirty="0" smtClean="0"/>
              <a:t> to a Harvest Festival Service. After the service, the food that has been put on display is usually made into parcels and given to people in need.</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il_fi" descr="http://www.haxbyandwiggintonmethodistchurch.org.uk/blog/wp-content/uploads/2012/10/Harvest2012collage.jpg"/>
          <p:cNvPicPr>
            <a:picLocks noGrp="1"/>
          </p:cNvPicPr>
          <p:nvPr>
            <p:ph sz="quarter" idx="1"/>
          </p:nvPr>
        </p:nvPicPr>
        <p:blipFill>
          <a:blip r:embed="rId2" cstate="print"/>
          <a:srcRect/>
          <a:stretch>
            <a:fillRect/>
          </a:stretch>
        </p:blipFill>
        <p:spPr bwMode="auto">
          <a:xfrm>
            <a:off x="323528" y="332656"/>
            <a:ext cx="4032448" cy="2952328"/>
          </a:xfrm>
          <a:prstGeom prst="rect">
            <a:avLst/>
          </a:prstGeom>
          <a:noFill/>
          <a:ln w="9525">
            <a:noFill/>
            <a:miter lim="800000"/>
            <a:headEnd/>
            <a:tailEnd/>
          </a:ln>
        </p:spPr>
      </p:pic>
      <p:pic>
        <p:nvPicPr>
          <p:cNvPr id="5" name="il_fi" descr="http://s3-eu-west-1.amazonaws.com/cdn0.virgin.com/uploads/images/story/Harvest-16213-530x330.jpg"/>
          <p:cNvPicPr/>
          <p:nvPr/>
        </p:nvPicPr>
        <p:blipFill>
          <a:blip r:embed="rId3" cstate="print"/>
          <a:srcRect/>
          <a:stretch>
            <a:fillRect/>
          </a:stretch>
        </p:blipFill>
        <p:spPr bwMode="auto">
          <a:xfrm>
            <a:off x="4427984" y="260648"/>
            <a:ext cx="4392488" cy="2808312"/>
          </a:xfrm>
          <a:prstGeom prst="rect">
            <a:avLst/>
          </a:prstGeom>
          <a:noFill/>
          <a:ln w="9525">
            <a:noFill/>
            <a:miter lim="800000"/>
            <a:headEnd/>
            <a:tailEnd/>
          </a:ln>
        </p:spPr>
      </p:pic>
      <p:pic>
        <p:nvPicPr>
          <p:cNvPr id="6" name="il_fi" descr="http://i.thelocalpeople.co.uk/275669/Article/images/7405636/1730068.jpg"/>
          <p:cNvPicPr/>
          <p:nvPr/>
        </p:nvPicPr>
        <p:blipFill>
          <a:blip r:embed="rId4" cstate="print"/>
          <a:srcRect/>
          <a:stretch>
            <a:fillRect/>
          </a:stretch>
        </p:blipFill>
        <p:spPr bwMode="auto">
          <a:xfrm>
            <a:off x="323528" y="3429000"/>
            <a:ext cx="4257834" cy="3138353"/>
          </a:xfrm>
          <a:prstGeom prst="rect">
            <a:avLst/>
          </a:prstGeom>
          <a:noFill/>
          <a:ln w="9525">
            <a:noFill/>
            <a:miter lim="800000"/>
            <a:headEnd/>
            <a:tailEnd/>
          </a:ln>
        </p:spPr>
      </p:pic>
      <p:pic>
        <p:nvPicPr>
          <p:cNvPr id="7" name="il_fi" descr="http://www.little-linguist.co.uk/user/products/large/4991-Holidays-Festivals-Har.jpg"/>
          <p:cNvPicPr/>
          <p:nvPr/>
        </p:nvPicPr>
        <p:blipFill>
          <a:blip r:embed="rId5" cstate="print"/>
          <a:srcRect/>
          <a:stretch>
            <a:fillRect/>
          </a:stretch>
        </p:blipFill>
        <p:spPr bwMode="auto">
          <a:xfrm>
            <a:off x="4644008" y="3205264"/>
            <a:ext cx="4246019" cy="3652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il_fi" descr="http://www.leicestershirevillages.com/images/8_4ab8eaed01671891132803/original.jpg"/>
          <p:cNvPicPr>
            <a:picLocks noGrp="1"/>
          </p:cNvPicPr>
          <p:nvPr>
            <p:ph sz="quarter" idx="1"/>
          </p:nvPr>
        </p:nvPicPr>
        <p:blipFill>
          <a:blip r:embed="rId2" cstate="print"/>
          <a:srcRect/>
          <a:stretch>
            <a:fillRect/>
          </a:stretch>
        </p:blipFill>
        <p:spPr bwMode="auto">
          <a:xfrm>
            <a:off x="467544" y="260648"/>
            <a:ext cx="4010891" cy="2660073"/>
          </a:xfrm>
          <a:prstGeom prst="rect">
            <a:avLst/>
          </a:prstGeom>
          <a:noFill/>
          <a:ln w="9525">
            <a:noFill/>
            <a:miter lim="800000"/>
            <a:headEnd/>
            <a:tailEnd/>
          </a:ln>
        </p:spPr>
      </p:pic>
      <p:pic>
        <p:nvPicPr>
          <p:cNvPr id="5" name="il_fi" descr="http://www.highfieldprep.org/wp-content/uploads/2012/10/Harvest-Festival-003.jpg"/>
          <p:cNvPicPr/>
          <p:nvPr/>
        </p:nvPicPr>
        <p:blipFill>
          <a:blip r:embed="rId3" cstate="print"/>
          <a:srcRect/>
          <a:stretch>
            <a:fillRect/>
          </a:stretch>
        </p:blipFill>
        <p:spPr bwMode="auto">
          <a:xfrm>
            <a:off x="899592" y="3068960"/>
            <a:ext cx="6072682" cy="3537303"/>
          </a:xfrm>
          <a:prstGeom prst="rect">
            <a:avLst/>
          </a:prstGeom>
          <a:noFill/>
          <a:ln w="9525">
            <a:noFill/>
            <a:miter lim="800000"/>
            <a:headEnd/>
            <a:tailEnd/>
          </a:ln>
        </p:spPr>
      </p:pic>
      <p:pic>
        <p:nvPicPr>
          <p:cNvPr id="6" name="il_fi" descr="http://news.pcc.edu/wp-content/uploads/2009/10/harvest-03.jpg"/>
          <p:cNvPicPr/>
          <p:nvPr/>
        </p:nvPicPr>
        <p:blipFill>
          <a:blip r:embed="rId4" cstate="print"/>
          <a:srcRect/>
          <a:stretch>
            <a:fillRect/>
          </a:stretch>
        </p:blipFill>
        <p:spPr bwMode="auto">
          <a:xfrm>
            <a:off x="5868144" y="260648"/>
            <a:ext cx="213995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Box of fruit">
            <a:hlinkClick r:id="rId2"/>
          </p:cNvPr>
          <p:cNvPicPr>
            <a:picLocks noGrp="1"/>
          </p:cNvPicPr>
          <p:nvPr>
            <p:ph sz="quarter" idx="1"/>
          </p:nvPr>
        </p:nvPicPr>
        <p:blipFill>
          <a:blip r:embed="rId3" cstate="print"/>
          <a:srcRect/>
          <a:stretch>
            <a:fillRect/>
          </a:stretch>
        </p:blipFill>
        <p:spPr bwMode="auto">
          <a:xfrm>
            <a:off x="755576" y="1124744"/>
            <a:ext cx="5411861" cy="35615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Corn dollies</a:t>
            </a:r>
            <a:endParaRPr lang="en-GB" dirty="0"/>
          </a:p>
        </p:txBody>
      </p:sp>
      <p:sp>
        <p:nvSpPr>
          <p:cNvPr id="3" name="Content Placeholder 2"/>
          <p:cNvSpPr>
            <a:spLocks noGrp="1"/>
          </p:cNvSpPr>
          <p:nvPr>
            <p:ph sz="quarter" idx="1"/>
          </p:nvPr>
        </p:nvSpPr>
        <p:spPr/>
        <p:txBody>
          <a:bodyPr/>
          <a:lstStyle/>
          <a:p>
            <a:r>
              <a:rPr lang="en-GB" dirty="0" smtClean="0"/>
              <a:t>The making of corn dollies goes back many thousands of years. It was a Pagan custom and evolved from the beliefs of the corn growing people who believed in the </a:t>
            </a:r>
            <a:r>
              <a:rPr lang="en-GB" b="1" dirty="0" smtClean="0"/>
              <a:t>Corn Spirit</a:t>
            </a:r>
            <a:r>
              <a:rPr lang="en-GB" dirty="0" smtClean="0"/>
              <a:t>.</a:t>
            </a:r>
          </a:p>
          <a:p>
            <a:endParaRPr lang="en-GB" dirty="0"/>
          </a:p>
        </p:txBody>
      </p:sp>
      <p:pic>
        <p:nvPicPr>
          <p:cNvPr id="4" name="Picture 3" descr="corn dolly"/>
          <p:cNvPicPr/>
          <p:nvPr/>
        </p:nvPicPr>
        <p:blipFill>
          <a:blip r:embed="rId2" cstate="print"/>
          <a:srcRect/>
          <a:stretch>
            <a:fillRect/>
          </a:stretch>
        </p:blipFill>
        <p:spPr bwMode="auto">
          <a:xfrm>
            <a:off x="467544" y="2996952"/>
            <a:ext cx="2461245" cy="2800712"/>
          </a:xfrm>
          <a:prstGeom prst="rect">
            <a:avLst/>
          </a:prstGeom>
          <a:noFill/>
          <a:ln w="9525">
            <a:noFill/>
            <a:miter lim="800000"/>
            <a:headEnd/>
            <a:tailEnd/>
          </a:ln>
        </p:spPr>
      </p:pic>
      <p:pic>
        <p:nvPicPr>
          <p:cNvPr id="5" name="Picture 4" descr="corn dolly"/>
          <p:cNvPicPr/>
          <p:nvPr/>
        </p:nvPicPr>
        <p:blipFill>
          <a:blip r:embed="rId3" cstate="print"/>
          <a:srcRect/>
          <a:stretch>
            <a:fillRect/>
          </a:stretch>
        </p:blipFill>
        <p:spPr bwMode="auto">
          <a:xfrm>
            <a:off x="3275856" y="2996952"/>
            <a:ext cx="1711315" cy="3088744"/>
          </a:xfrm>
          <a:prstGeom prst="rect">
            <a:avLst/>
          </a:prstGeom>
          <a:noFill/>
          <a:ln w="9525">
            <a:noFill/>
            <a:miter lim="800000"/>
            <a:headEnd/>
            <a:tailEnd/>
          </a:ln>
        </p:spPr>
      </p:pic>
      <p:pic>
        <p:nvPicPr>
          <p:cNvPr id="6" name="Picture 5" descr="corn dolly"/>
          <p:cNvPicPr/>
          <p:nvPr/>
        </p:nvPicPr>
        <p:blipFill>
          <a:blip r:embed="rId4" cstate="print"/>
          <a:srcRect/>
          <a:stretch>
            <a:fillRect/>
          </a:stretch>
        </p:blipFill>
        <p:spPr bwMode="auto">
          <a:xfrm>
            <a:off x="5436096" y="2996952"/>
            <a:ext cx="2882493" cy="3160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b="1" dirty="0" smtClean="0"/>
              <a:t>What were corn dollies traditionally made from?</a:t>
            </a:r>
            <a:endParaRPr lang="en-GB" dirty="0" smtClean="0"/>
          </a:p>
          <a:p>
            <a:r>
              <a:rPr lang="en-GB" dirty="0" smtClean="0"/>
              <a:t>Corn dollies were made at Harvest time from the last sheaf of corn cut.</a:t>
            </a:r>
          </a:p>
          <a:p>
            <a:endParaRPr lang="en-GB" dirty="0"/>
          </a:p>
        </p:txBody>
      </p:sp>
      <p:pic>
        <p:nvPicPr>
          <p:cNvPr id="4" name="Content Placeholder 3" descr="corn dolly"/>
          <p:cNvPicPr>
            <a:picLocks/>
          </p:cNvPicPr>
          <p:nvPr/>
        </p:nvPicPr>
        <p:blipFill>
          <a:blip r:embed="rId2" cstate="print"/>
          <a:srcRect/>
          <a:stretch>
            <a:fillRect/>
          </a:stretch>
        </p:blipFill>
        <p:spPr bwMode="auto">
          <a:xfrm>
            <a:off x="2483768" y="2924944"/>
            <a:ext cx="4248472"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dirty="0" smtClean="0"/>
              <a:t>The Corn Spirit was supposed to live or be reborn in the plaited straw ornament or corn doll and was kept until the following spring to ensure a good harvest. The corn dolly often had a place of honour at the harvest </a:t>
            </a:r>
            <a:r>
              <a:rPr lang="en-GB" u="sng" dirty="0" smtClean="0"/>
              <a:t>banquet table</a:t>
            </a:r>
            <a:r>
              <a:rPr lang="en-GB" dirty="0" smtClean="0"/>
              <a:t>.</a:t>
            </a:r>
          </a:p>
          <a:p>
            <a:endParaRPr lang="en-GB" dirty="0"/>
          </a:p>
        </p:txBody>
      </p:sp>
      <p:pic>
        <p:nvPicPr>
          <p:cNvPr id="5" name="Picture 4" descr="corn dolly"/>
          <p:cNvPicPr/>
          <p:nvPr/>
        </p:nvPicPr>
        <p:blipFill>
          <a:blip r:embed="rId2" cstate="print"/>
          <a:srcRect/>
          <a:stretch>
            <a:fillRect/>
          </a:stretch>
        </p:blipFill>
        <p:spPr bwMode="auto">
          <a:xfrm>
            <a:off x="1619672" y="3212976"/>
            <a:ext cx="6677005" cy="350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corn dolly"/>
          <p:cNvPicPr>
            <a:picLocks noGrp="1"/>
          </p:cNvPicPr>
          <p:nvPr>
            <p:ph sz="quarter" idx="1"/>
          </p:nvPr>
        </p:nvPicPr>
        <p:blipFill>
          <a:blip r:embed="rId2" cstate="print"/>
          <a:srcRect/>
          <a:stretch>
            <a:fillRect/>
          </a:stretch>
        </p:blipFill>
        <p:spPr bwMode="auto">
          <a:xfrm>
            <a:off x="683568" y="2996952"/>
            <a:ext cx="2188064" cy="3529176"/>
          </a:xfrm>
          <a:prstGeom prst="rect">
            <a:avLst/>
          </a:prstGeom>
          <a:noFill/>
          <a:ln w="9525">
            <a:noFill/>
            <a:miter lim="800000"/>
            <a:headEnd/>
            <a:tailEnd/>
          </a:ln>
        </p:spPr>
      </p:pic>
      <p:pic>
        <p:nvPicPr>
          <p:cNvPr id="5" name="Picture 4" descr="corn dolly"/>
          <p:cNvPicPr/>
          <p:nvPr/>
        </p:nvPicPr>
        <p:blipFill>
          <a:blip r:embed="rId3" cstate="print"/>
          <a:srcRect/>
          <a:stretch>
            <a:fillRect/>
          </a:stretch>
        </p:blipFill>
        <p:spPr bwMode="auto">
          <a:xfrm>
            <a:off x="2987824" y="1628800"/>
            <a:ext cx="2551430" cy="4955540"/>
          </a:xfrm>
          <a:prstGeom prst="rect">
            <a:avLst/>
          </a:prstGeom>
          <a:noFill/>
          <a:ln w="9525">
            <a:noFill/>
            <a:miter lim="800000"/>
            <a:headEnd/>
            <a:tailEnd/>
          </a:ln>
        </p:spPr>
      </p:pic>
      <p:pic>
        <p:nvPicPr>
          <p:cNvPr id="6" name="Picture 5" descr="corn dolly"/>
          <p:cNvPicPr/>
          <p:nvPr/>
        </p:nvPicPr>
        <p:blipFill>
          <a:blip r:embed="rId4" cstate="print"/>
          <a:srcRect/>
          <a:stretch>
            <a:fillRect/>
          </a:stretch>
        </p:blipFill>
        <p:spPr bwMode="auto">
          <a:xfrm>
            <a:off x="5580112" y="1700808"/>
            <a:ext cx="3331210" cy="4955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Conkers</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During the months of </a:t>
            </a:r>
            <a:r>
              <a:rPr lang="en-GB" b="1" dirty="0" smtClean="0"/>
              <a:t>September and October</a:t>
            </a:r>
            <a:r>
              <a:rPr lang="en-GB" dirty="0" smtClean="0"/>
              <a:t>, a favourite playground game is conkers</a:t>
            </a:r>
          </a:p>
          <a:p>
            <a:r>
              <a:rPr lang="en-GB" dirty="0" smtClean="0"/>
              <a:t>Britain is believed to be the only country in the world where the game of conkers is played with </a:t>
            </a:r>
            <a:r>
              <a:rPr lang="en-GB" b="1" dirty="0" smtClean="0"/>
              <a:t>horse chestnuts </a:t>
            </a:r>
            <a:r>
              <a:rPr lang="en-GB" dirty="0" smtClean="0"/>
              <a:t>in the autumn. </a:t>
            </a:r>
          </a:p>
          <a:p>
            <a:r>
              <a:rPr lang="en-GB" dirty="0" smtClean="0"/>
              <a:t>The conker is </a:t>
            </a:r>
            <a:r>
              <a:rPr lang="en-GB" b="1" dirty="0" smtClean="0"/>
              <a:t>a hard brown nut </a:t>
            </a:r>
            <a:r>
              <a:rPr lang="en-GB" dirty="0" smtClean="0"/>
              <a:t>which is found in a prickly casing.</a:t>
            </a:r>
          </a:p>
          <a:p>
            <a:r>
              <a:rPr lang="en-GB" dirty="0" smtClean="0"/>
              <a:t>The green outer casing of the seed will turn brown and crack open revealing the conkers inside. </a:t>
            </a:r>
          </a:p>
          <a:p>
            <a:r>
              <a:rPr lang="en-GB" b="1" dirty="0" smtClean="0"/>
              <a:t>They fall from the tree </a:t>
            </a:r>
            <a:r>
              <a:rPr lang="en-GB" dirty="0" smtClean="0"/>
              <a:t>when they are ripe during the autumn months.</a:t>
            </a:r>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Diwali</a:t>
            </a:r>
            <a:r>
              <a:rPr lang="en-GB" dirty="0" smtClean="0"/>
              <a:t>-a Hindu and Sikh festival of light</a:t>
            </a:r>
            <a:endParaRPr lang="en-GB" dirty="0"/>
          </a:p>
        </p:txBody>
      </p:sp>
      <p:pic>
        <p:nvPicPr>
          <p:cNvPr id="4" name="il_fi" descr="http://i.telegraph.co.uk/multimedia/archive/02397/girl-light_2397286k.jpg"/>
          <p:cNvPicPr>
            <a:picLocks noGrp="1"/>
          </p:cNvPicPr>
          <p:nvPr>
            <p:ph sz="quarter" idx="1"/>
          </p:nvPr>
        </p:nvPicPr>
        <p:blipFill>
          <a:blip r:embed="rId2" cstate="print"/>
          <a:srcRect/>
          <a:stretch>
            <a:fillRect/>
          </a:stretch>
        </p:blipFill>
        <p:spPr bwMode="auto">
          <a:xfrm>
            <a:off x="611560" y="1556792"/>
            <a:ext cx="7894676" cy="5076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conkers"/>
          <p:cNvPicPr>
            <a:picLocks noGrp="1"/>
          </p:cNvPicPr>
          <p:nvPr>
            <p:ph sz="quarter" idx="1"/>
          </p:nvPr>
        </p:nvPicPr>
        <p:blipFill>
          <a:blip r:embed="rId2" cstate="print"/>
          <a:srcRect/>
          <a:stretch>
            <a:fillRect/>
          </a:stretch>
        </p:blipFill>
        <p:spPr bwMode="auto">
          <a:xfrm>
            <a:off x="755576" y="3861048"/>
            <a:ext cx="3024336" cy="2808312"/>
          </a:xfrm>
          <a:prstGeom prst="rect">
            <a:avLst/>
          </a:prstGeom>
          <a:noFill/>
          <a:ln w="9525">
            <a:noFill/>
            <a:miter lim="800000"/>
            <a:headEnd/>
            <a:tailEnd/>
          </a:ln>
        </p:spPr>
      </p:pic>
      <p:pic>
        <p:nvPicPr>
          <p:cNvPr id="5" name="Picture 4" descr="Conker growing on horse chestnut tree"/>
          <p:cNvPicPr/>
          <p:nvPr/>
        </p:nvPicPr>
        <p:blipFill>
          <a:blip r:embed="rId3" cstate="print"/>
          <a:srcRect/>
          <a:stretch>
            <a:fillRect/>
          </a:stretch>
        </p:blipFill>
        <p:spPr bwMode="auto">
          <a:xfrm>
            <a:off x="467544" y="188640"/>
            <a:ext cx="3849043" cy="3550831"/>
          </a:xfrm>
          <a:prstGeom prst="rect">
            <a:avLst/>
          </a:prstGeom>
          <a:noFill/>
          <a:ln w="9525">
            <a:noFill/>
            <a:miter lim="800000"/>
            <a:headEnd/>
            <a:tailEnd/>
          </a:ln>
        </p:spPr>
      </p:pic>
      <p:pic>
        <p:nvPicPr>
          <p:cNvPr id="6" name="Picture 5" descr="Conkers inside their pod"/>
          <p:cNvPicPr/>
          <p:nvPr/>
        </p:nvPicPr>
        <p:blipFill>
          <a:blip r:embed="rId4" cstate="print"/>
          <a:srcRect/>
          <a:stretch>
            <a:fillRect/>
          </a:stretch>
        </p:blipFill>
        <p:spPr bwMode="auto">
          <a:xfrm>
            <a:off x="4067944" y="3789040"/>
            <a:ext cx="2922270" cy="2858135"/>
          </a:xfrm>
          <a:prstGeom prst="rect">
            <a:avLst/>
          </a:prstGeom>
          <a:noFill/>
          <a:ln w="9525">
            <a:noFill/>
            <a:miter lim="800000"/>
            <a:headEnd/>
            <a:tailEnd/>
          </a:ln>
        </p:spPr>
      </p:pic>
      <p:pic>
        <p:nvPicPr>
          <p:cNvPr id="7" name="Picture 6" descr="Conkers"/>
          <p:cNvPicPr/>
          <p:nvPr/>
        </p:nvPicPr>
        <p:blipFill>
          <a:blip r:embed="rId5" cstate="print"/>
          <a:srcRect/>
          <a:stretch>
            <a:fillRect/>
          </a:stretch>
        </p:blipFill>
        <p:spPr bwMode="auto">
          <a:xfrm>
            <a:off x="4499992" y="260648"/>
            <a:ext cx="4176464" cy="3456384"/>
          </a:xfrm>
          <a:prstGeom prst="rect">
            <a:avLst/>
          </a:prstGeom>
          <a:noFill/>
          <a:ln w="9525">
            <a:noFill/>
            <a:miter lim="800000"/>
            <a:headEnd/>
            <a:tailEnd/>
          </a:ln>
        </p:spPr>
      </p:pic>
      <p:pic>
        <p:nvPicPr>
          <p:cNvPr id="8" name="Picture 7" descr="conker on a string"/>
          <p:cNvPicPr/>
          <p:nvPr/>
        </p:nvPicPr>
        <p:blipFill>
          <a:blip r:embed="rId6" cstate="print"/>
          <a:srcRect/>
          <a:stretch>
            <a:fillRect/>
          </a:stretch>
        </p:blipFill>
        <p:spPr bwMode="auto">
          <a:xfrm>
            <a:off x="7236296" y="3717032"/>
            <a:ext cx="1656184"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Conkers for playing</a:t>
            </a:r>
            <a:endParaRPr lang="en-GB" dirty="0"/>
          </a:p>
        </p:txBody>
      </p:sp>
      <p:sp>
        <p:nvSpPr>
          <p:cNvPr id="3" name="Content Placeholder 2"/>
          <p:cNvSpPr>
            <a:spLocks noGrp="1"/>
          </p:cNvSpPr>
          <p:nvPr>
            <p:ph sz="quarter" idx="1"/>
          </p:nvPr>
        </p:nvSpPr>
        <p:spPr/>
        <p:txBody>
          <a:bodyPr/>
          <a:lstStyle/>
          <a:p>
            <a:r>
              <a:rPr lang="en-GB" dirty="0" smtClean="0"/>
              <a:t>The best conkers to play with are </a:t>
            </a:r>
            <a:r>
              <a:rPr lang="en-GB" dirty="0" err="1" smtClean="0"/>
              <a:t>uncracked</a:t>
            </a:r>
            <a:r>
              <a:rPr lang="en-GB" dirty="0" smtClean="0"/>
              <a:t>, firm and symmetrical. </a:t>
            </a:r>
          </a:p>
          <a:p>
            <a:r>
              <a:rPr lang="en-GB" dirty="0" smtClean="0"/>
              <a:t>Make a hole through the middle of </a:t>
            </a:r>
            <a:r>
              <a:rPr lang="en-GB" dirty="0" err="1" smtClean="0"/>
              <a:t>of</a:t>
            </a:r>
            <a:r>
              <a:rPr lang="en-GB" dirty="0" smtClean="0"/>
              <a:t> your chosen conker. </a:t>
            </a:r>
          </a:p>
          <a:p>
            <a:r>
              <a:rPr lang="en-GB" dirty="0" smtClean="0"/>
              <a:t>Thread a strong piece of string about 25cm long, through the hole and tie a knot at one end, so that it doesn't pull through.</a:t>
            </a:r>
          </a:p>
          <a:p>
            <a:endParaRPr lang="en-GB" dirty="0"/>
          </a:p>
        </p:txBody>
      </p:sp>
      <p:pic>
        <p:nvPicPr>
          <p:cNvPr id="4" name="Picture 3" descr="Playing conkers"/>
          <p:cNvPicPr/>
          <p:nvPr/>
        </p:nvPicPr>
        <p:blipFill>
          <a:blip r:embed="rId2" cstate="print"/>
          <a:srcRect/>
          <a:stretch>
            <a:fillRect/>
          </a:stretch>
        </p:blipFill>
        <p:spPr bwMode="auto">
          <a:xfrm>
            <a:off x="2771800" y="3789040"/>
            <a:ext cx="3593465" cy="2858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Playing conkers"/>
          <p:cNvPicPr>
            <a:picLocks noGrp="1"/>
          </p:cNvPicPr>
          <p:nvPr>
            <p:ph sz="quarter" idx="1"/>
          </p:nvPr>
        </p:nvPicPr>
        <p:blipFill>
          <a:blip r:embed="rId2" cstate="print"/>
          <a:srcRect/>
          <a:stretch>
            <a:fillRect/>
          </a:stretch>
        </p:blipFill>
        <p:spPr bwMode="auto">
          <a:xfrm>
            <a:off x="179512" y="1484784"/>
            <a:ext cx="4752528" cy="3672408"/>
          </a:xfrm>
          <a:prstGeom prst="rect">
            <a:avLst/>
          </a:prstGeom>
          <a:noFill/>
          <a:ln w="9525">
            <a:noFill/>
            <a:miter lim="800000"/>
            <a:headEnd/>
            <a:tailEnd/>
          </a:ln>
        </p:spPr>
      </p:pic>
      <p:pic>
        <p:nvPicPr>
          <p:cNvPr id="5" name="Picture 4" descr="conker hanging on string"/>
          <p:cNvPicPr/>
          <p:nvPr/>
        </p:nvPicPr>
        <p:blipFill>
          <a:blip r:embed="rId3" cstate="print"/>
          <a:srcRect/>
          <a:stretch>
            <a:fillRect/>
          </a:stretch>
        </p:blipFill>
        <p:spPr bwMode="auto">
          <a:xfrm>
            <a:off x="6732240" y="188640"/>
            <a:ext cx="1732915" cy="2858135"/>
          </a:xfrm>
          <a:prstGeom prst="rect">
            <a:avLst/>
          </a:prstGeom>
          <a:noFill/>
          <a:ln w="9525">
            <a:noFill/>
            <a:miter lim="800000"/>
            <a:headEnd/>
            <a:tailEnd/>
          </a:ln>
        </p:spPr>
      </p:pic>
      <p:pic>
        <p:nvPicPr>
          <p:cNvPr id="6" name="Picture 5" descr="Aiming to hit"/>
          <p:cNvPicPr/>
          <p:nvPr/>
        </p:nvPicPr>
        <p:blipFill>
          <a:blip r:embed="rId4" cstate="print"/>
          <a:srcRect/>
          <a:stretch>
            <a:fillRect/>
          </a:stretch>
        </p:blipFill>
        <p:spPr bwMode="auto">
          <a:xfrm>
            <a:off x="5148064" y="3068960"/>
            <a:ext cx="3769985" cy="36502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to play conkers?</a:t>
            </a:r>
            <a:endParaRPr lang="en-GB" dirty="0" smtClean="0"/>
          </a:p>
        </p:txBody>
      </p:sp>
      <p:sp>
        <p:nvSpPr>
          <p:cNvPr id="3" name="Content Placeholder 2"/>
          <p:cNvSpPr>
            <a:spLocks noGrp="1"/>
          </p:cNvSpPr>
          <p:nvPr>
            <p:ph sz="quarter" idx="1"/>
          </p:nvPr>
        </p:nvSpPr>
        <p:spPr/>
        <p:txBody>
          <a:bodyPr>
            <a:normAutofit lnSpcReduction="10000"/>
          </a:bodyPr>
          <a:lstStyle/>
          <a:p>
            <a:r>
              <a:rPr lang="en-GB" dirty="0" smtClean="0"/>
              <a:t>Each player has a conker hanging on its string. Players take turns at hitting their opponent's conker.</a:t>
            </a:r>
          </a:p>
          <a:p>
            <a:endParaRPr lang="en-GB" dirty="0" smtClean="0"/>
          </a:p>
          <a:p>
            <a:r>
              <a:rPr lang="en-GB" dirty="0" smtClean="0"/>
              <a:t> If you are the one whose conker is to be hit first, let it hang down from the string which is wrapped round your hand. The conker is held at the height your opponent chooses and is held perfectly still.</a:t>
            </a:r>
          </a:p>
          <a:p>
            <a:endParaRPr lang="en-GB" dirty="0" smtClean="0"/>
          </a:p>
          <a:p>
            <a:r>
              <a:rPr lang="en-GB" dirty="0" smtClean="0"/>
              <a:t>Your opponent, the striker, wraps his conker string round his hand just like yours. He then takes his conker in the other hand and draws it back for the strike.</a:t>
            </a:r>
          </a:p>
          <a:p>
            <a:endParaRPr lang="en-GB" dirty="0" smtClean="0"/>
          </a:p>
          <a:p>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r>
              <a:rPr lang="en-GB" dirty="0" smtClean="0"/>
              <a:t>Releasing the conker he swings it down by the string held in the other hand and tries to hit his opponents conker (yours) with it.</a:t>
            </a:r>
          </a:p>
          <a:p>
            <a:r>
              <a:rPr lang="en-GB" dirty="0" smtClean="0"/>
              <a:t>If a player misses hitting his/her opponents conker they are allowed up to two further goes.</a:t>
            </a:r>
          </a:p>
          <a:p>
            <a:r>
              <a:rPr lang="en-GB" dirty="0" smtClean="0"/>
              <a:t>The game goes on in turns until one or other of the two conkers is completely destroyed.</a:t>
            </a:r>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
          </p:nvPr>
        </p:nvSpPr>
        <p:spPr/>
        <p:txBody>
          <a:bodyPr/>
          <a:lstStyle/>
          <a:p>
            <a:r>
              <a:rPr lang="en-GB" b="1" dirty="0" smtClean="0"/>
              <a:t>Hints on how to make your conkers harder.</a:t>
            </a:r>
            <a:endParaRPr lang="en-GB" dirty="0" smtClean="0"/>
          </a:p>
          <a:p>
            <a:pPr lvl="0"/>
            <a:endParaRPr lang="en-GB" dirty="0" smtClean="0"/>
          </a:p>
          <a:p>
            <a:pPr lvl="0"/>
            <a:r>
              <a:rPr lang="en-GB" dirty="0" smtClean="0"/>
              <a:t>Soak your conker in vinegar.</a:t>
            </a:r>
          </a:p>
          <a:p>
            <a:pPr lvl="0"/>
            <a:r>
              <a:rPr lang="en-GB" dirty="0" smtClean="0"/>
              <a:t>Bake your conker in the oven.</a:t>
            </a:r>
          </a:p>
          <a:p>
            <a:pPr lvl="0"/>
            <a:r>
              <a:rPr lang="en-GB" dirty="0" smtClean="0"/>
              <a:t>Use an old conker from previous years.</a:t>
            </a:r>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Diwali</a:t>
            </a:r>
            <a:endParaRPr lang="en-GB" dirty="0"/>
          </a:p>
        </p:txBody>
      </p:sp>
      <p:pic>
        <p:nvPicPr>
          <p:cNvPr id="4" name="il_fi" descr="http://wanderlustandlipstick.com/wp-content/uploads/2008/11/diwali_lights.jpg"/>
          <p:cNvPicPr>
            <a:picLocks noGrp="1"/>
          </p:cNvPicPr>
          <p:nvPr>
            <p:ph sz="quarter" idx="1"/>
          </p:nvPr>
        </p:nvPicPr>
        <p:blipFill>
          <a:blip r:embed="rId2" cstate="print"/>
          <a:srcRect/>
          <a:stretch>
            <a:fillRect/>
          </a:stretch>
        </p:blipFill>
        <p:spPr bwMode="auto">
          <a:xfrm>
            <a:off x="683568" y="1412776"/>
            <a:ext cx="7711275"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Jewish Festival-a festival of light</a:t>
            </a:r>
            <a:endParaRPr lang="en-GB" dirty="0"/>
          </a:p>
        </p:txBody>
      </p:sp>
      <p:pic>
        <p:nvPicPr>
          <p:cNvPr id="4" name="il_fi" descr="http://live.longhill.org.uk/wp-content/uploads/2012/12/hanukkah-card.jpg?3c2e9f"/>
          <p:cNvPicPr>
            <a:picLocks noGrp="1"/>
          </p:cNvPicPr>
          <p:nvPr>
            <p:ph sz="quarter" idx="1"/>
          </p:nvPr>
        </p:nvPicPr>
        <p:blipFill>
          <a:blip r:embed="rId2" cstate="print"/>
          <a:srcRect/>
          <a:stretch>
            <a:fillRect/>
          </a:stretch>
        </p:blipFill>
        <p:spPr bwMode="auto">
          <a:xfrm>
            <a:off x="395536" y="1340768"/>
            <a:ext cx="8143693" cy="5295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il_fi" descr="http://upload.wikimedia.org/wikipedia/commons/9/97/Hanukkah-US-Military-GITMO-Dec-28-08.jpg"/>
          <p:cNvPicPr>
            <a:picLocks noGrp="1"/>
          </p:cNvPicPr>
          <p:nvPr>
            <p:ph sz="quarter" idx="1"/>
          </p:nvPr>
        </p:nvPicPr>
        <p:blipFill>
          <a:blip r:embed="rId2" cstate="print"/>
          <a:srcRect/>
          <a:stretch>
            <a:fillRect/>
          </a:stretch>
        </p:blipFill>
        <p:spPr bwMode="auto">
          <a:xfrm>
            <a:off x="683568" y="1453417"/>
            <a:ext cx="7630509" cy="5404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Hanukah</a:t>
            </a:r>
            <a:endParaRPr lang="en-GB" dirty="0"/>
          </a:p>
        </p:txBody>
      </p:sp>
      <p:pic>
        <p:nvPicPr>
          <p:cNvPr id="4" name="Content Placeholder 3" descr="hanukkah Hanukkah Food Traditions"/>
          <p:cNvPicPr>
            <a:picLocks noGrp="1"/>
          </p:cNvPicPr>
          <p:nvPr>
            <p:ph sz="quarter" idx="1"/>
          </p:nvPr>
        </p:nvPicPr>
        <p:blipFill>
          <a:blip r:embed="rId2" cstate="print"/>
          <a:srcRect/>
          <a:stretch>
            <a:fillRect/>
          </a:stretch>
        </p:blipFill>
        <p:spPr bwMode="auto">
          <a:xfrm>
            <a:off x="0" y="2258418"/>
            <a:ext cx="6380931" cy="4599582"/>
          </a:xfrm>
          <a:prstGeom prst="rect">
            <a:avLst/>
          </a:prstGeom>
          <a:noFill/>
          <a:ln w="9525">
            <a:noFill/>
            <a:miter lim="800000"/>
            <a:headEnd/>
            <a:tailEnd/>
          </a:ln>
        </p:spPr>
      </p:pic>
      <p:pic>
        <p:nvPicPr>
          <p:cNvPr id="5" name="il_fi" descr="http://hostedmedia.reimanpub.com/TOH/Images/holidays/CB7477C241.jpg"/>
          <p:cNvPicPr/>
          <p:nvPr/>
        </p:nvPicPr>
        <p:blipFill>
          <a:blip r:embed="rId3" cstate="print"/>
          <a:srcRect/>
          <a:stretch>
            <a:fillRect/>
          </a:stretch>
        </p:blipFill>
        <p:spPr bwMode="auto">
          <a:xfrm>
            <a:off x="5436096" y="260648"/>
            <a:ext cx="3436104"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irc_mi" descr="http://raredelights.com/wp-content/uploads/2013/08/Halloween-2.jpg">
            <a:hlinkClick r:id="rId2"/>
          </p:cNvPr>
          <p:cNvPicPr>
            <a:picLocks noGrp="1"/>
          </p:cNvPicPr>
          <p:nvPr>
            <p:ph sz="quarter" idx="1"/>
          </p:nvPr>
        </p:nvPicPr>
        <p:blipFill>
          <a:blip r:embed="rId3" cstate="print"/>
          <a:srcRect/>
          <a:stretch>
            <a:fillRect/>
          </a:stretch>
        </p:blipFill>
        <p:spPr bwMode="auto">
          <a:xfrm>
            <a:off x="971600" y="1484784"/>
            <a:ext cx="7492026" cy="518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irc_mi" descr="https://wordonfire.org/getmedia/9ce797ae-83c7-44c2-bcf8-d231cebc9e12/!!!!!!!!!-hallows-halloweentrickortreat102612.aspx">
            <a:hlinkClick r:id="rId2"/>
          </p:cNvPr>
          <p:cNvPicPr>
            <a:picLocks noGrp="1"/>
          </p:cNvPicPr>
          <p:nvPr>
            <p:ph sz="quarter" idx="1"/>
          </p:nvPr>
        </p:nvPicPr>
        <p:blipFill>
          <a:blip r:embed="rId3" cstate="print"/>
          <a:srcRect/>
          <a:stretch>
            <a:fillRect/>
          </a:stretch>
        </p:blipFill>
        <p:spPr bwMode="auto">
          <a:xfrm>
            <a:off x="251520" y="2852936"/>
            <a:ext cx="5303842" cy="3638892"/>
          </a:xfrm>
          <a:prstGeom prst="rect">
            <a:avLst/>
          </a:prstGeom>
          <a:noFill/>
          <a:ln w="9525">
            <a:noFill/>
            <a:miter lim="800000"/>
            <a:headEnd/>
            <a:tailEnd/>
          </a:ln>
        </p:spPr>
      </p:pic>
      <p:pic>
        <p:nvPicPr>
          <p:cNvPr id="6" name="il_fi" descr="http://www.skiptomylou.org/wp-content/uploads/2008/10/halloween-votives-5.jpg"/>
          <p:cNvPicPr/>
          <p:nvPr/>
        </p:nvPicPr>
        <p:blipFill>
          <a:blip r:embed="rId4" cstate="print"/>
          <a:srcRect/>
          <a:stretch>
            <a:fillRect/>
          </a:stretch>
        </p:blipFill>
        <p:spPr bwMode="auto">
          <a:xfrm>
            <a:off x="4788024" y="1340768"/>
            <a:ext cx="408559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Halloween costumes</a:t>
            </a:r>
            <a:endParaRPr lang="en-GB" dirty="0"/>
          </a:p>
        </p:txBody>
      </p:sp>
      <p:pic>
        <p:nvPicPr>
          <p:cNvPr id="4" name="il_fi" descr="http://hellogiggles.com/wp-content/uploads/2011/10/kids-halloween-costumes-from-aldi.jpg"/>
          <p:cNvPicPr>
            <a:picLocks noGrp="1"/>
          </p:cNvPicPr>
          <p:nvPr>
            <p:ph sz="quarter" idx="1"/>
          </p:nvPr>
        </p:nvPicPr>
        <p:blipFill>
          <a:blip r:embed="rId2" cstate="print"/>
          <a:srcRect/>
          <a:stretch>
            <a:fillRect/>
          </a:stretch>
        </p:blipFill>
        <p:spPr bwMode="auto">
          <a:xfrm>
            <a:off x="395536" y="1196752"/>
            <a:ext cx="8090282" cy="5465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64</TotalTime>
  <Words>477</Words>
  <Application>Microsoft Office PowerPoint</Application>
  <PresentationFormat>On-screen Show (4:3)</PresentationFormat>
  <Paragraphs>43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Equity</vt:lpstr>
      <vt:lpstr>Autumn Festivals in the West</vt:lpstr>
      <vt:lpstr>Diwali-a Hindu and Sikh festival of light</vt:lpstr>
      <vt:lpstr>Diwali</vt:lpstr>
      <vt:lpstr>A Jewish Festival-a festival of light</vt:lpstr>
      <vt:lpstr>Slide 5</vt:lpstr>
      <vt:lpstr>Hanukah</vt:lpstr>
      <vt:lpstr>Slide 7</vt:lpstr>
      <vt:lpstr>Slide 8</vt:lpstr>
      <vt:lpstr>Halloween costumes</vt:lpstr>
      <vt:lpstr>Harvest Festival? </vt:lpstr>
      <vt:lpstr>Slide 11</vt:lpstr>
      <vt:lpstr>Slide 12</vt:lpstr>
      <vt:lpstr>Slide 13</vt:lpstr>
      <vt:lpstr>Slide 14</vt:lpstr>
      <vt:lpstr>Corn dollies</vt:lpstr>
      <vt:lpstr>Slide 16</vt:lpstr>
      <vt:lpstr>Slide 17</vt:lpstr>
      <vt:lpstr>Slide 18</vt:lpstr>
      <vt:lpstr>Conkers</vt:lpstr>
      <vt:lpstr>Slide 20</vt:lpstr>
      <vt:lpstr>Conkers for playing</vt:lpstr>
      <vt:lpstr>Slide 22</vt:lpstr>
      <vt:lpstr>How to play conkers?</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Autumn Festivals in the West</dc:title>
  <dc:creator>Jane</dc:creator>
  <cp:lastModifiedBy>Jane</cp:lastModifiedBy>
  <cp:revision>25</cp:revision>
  <dcterms:created xsi:type="dcterms:W3CDTF">2013-09-17T13:29:29Z</dcterms:created>
  <dcterms:modified xsi:type="dcterms:W3CDTF">2013-09-18T11:54:15Z</dcterms:modified>
</cp:coreProperties>
</file>