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2" r:id="rId6"/>
    <p:sldId id="260" r:id="rId7"/>
    <p:sldId id="261" r:id="rId8"/>
    <p:sldId id="263" r:id="rId9"/>
    <p:sldId id="278" r:id="rId10"/>
    <p:sldId id="280" r:id="rId11"/>
    <p:sldId id="282" r:id="rId12"/>
    <p:sldId id="266" r:id="rId13"/>
    <p:sldId id="267" r:id="rId14"/>
    <p:sldId id="268" r:id="rId15"/>
    <p:sldId id="269" r:id="rId16"/>
    <p:sldId id="264" r:id="rId17"/>
    <p:sldId id="286" r:id="rId18"/>
    <p:sldId id="287" r:id="rId19"/>
    <p:sldId id="288" r:id="rId20"/>
    <p:sldId id="289" r:id="rId21"/>
    <p:sldId id="29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3825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4D5AA-98D2-4E21-9A91-B0E9D2AC8432}" type="datetimeFigureOut">
              <a:rPr lang="en-GB" smtClean="0"/>
              <a:pPr/>
              <a:t>15/05/2013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8E77C6-07CC-4054-9CA1-4C127C8AA62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4D5AA-98D2-4E21-9A91-B0E9D2AC8432}" type="datetimeFigureOut">
              <a:rPr lang="en-GB" smtClean="0"/>
              <a:pPr/>
              <a:t>15/05/2013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E77C6-07CC-4054-9CA1-4C127C8AA62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2013 Survival activities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Jazz Chants</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b="1" dirty="0" smtClean="0"/>
              <a:t>Method </a:t>
            </a:r>
          </a:p>
          <a:p>
            <a:r>
              <a:rPr lang="en-GB" dirty="0" smtClean="0"/>
              <a:t>The essential element in presenting a chant is to maintain a clear, steady beat and rhythm.</a:t>
            </a:r>
            <a:endParaRPr lang="en-GB" b="1" dirty="0" smtClean="0"/>
          </a:p>
          <a:p>
            <a:pPr lvl="0"/>
            <a:r>
              <a:rPr lang="en-GB" b="1" dirty="0" smtClean="0"/>
              <a:t>Review the chant</a:t>
            </a:r>
            <a:r>
              <a:rPr lang="en-GB" dirty="0" smtClean="0"/>
              <a:t>-the cultural context, the situation.</a:t>
            </a:r>
          </a:p>
          <a:p>
            <a:pPr lvl="0"/>
            <a:r>
              <a:rPr lang="en-GB" b="1" dirty="0" smtClean="0"/>
              <a:t>Model the chant</a:t>
            </a:r>
            <a:r>
              <a:rPr lang="en-GB" dirty="0" smtClean="0"/>
              <a:t>. Suggest that they tap out the rhythm with a pencil or tap the table with their fingers as they listen to the chant.</a:t>
            </a:r>
          </a:p>
          <a:p>
            <a:pPr lvl="0"/>
            <a:r>
              <a:rPr lang="en-GB" b="1" dirty="0" smtClean="0"/>
              <a:t>Choral chanting</a:t>
            </a:r>
            <a:r>
              <a:rPr lang="en-GB" dirty="0" smtClean="0"/>
              <a:t>-take one line or section at a time depending on the ability of the class. Practice any parts, pronunciation that the students have difficulty with.</a:t>
            </a:r>
          </a:p>
          <a:p>
            <a:pPr lvl="0"/>
            <a:r>
              <a:rPr lang="en-GB" b="1" dirty="0" smtClean="0"/>
              <a:t>Group or individual chanting</a:t>
            </a:r>
            <a:r>
              <a:rPr lang="en-GB" dirty="0" smtClean="0"/>
              <a:t>. Act out the chant if necessary or helpful.</a:t>
            </a:r>
          </a:p>
          <a:p>
            <a:pPr lvl="0"/>
            <a:r>
              <a:rPr lang="en-GB" b="1" dirty="0" smtClean="0"/>
              <a:t>Personalize the chants</a:t>
            </a:r>
            <a:r>
              <a:rPr lang="en-GB" dirty="0" smtClean="0"/>
              <a:t>-substitute their own names, situations etc.</a:t>
            </a:r>
          </a:p>
          <a:p>
            <a:pPr lvl="0"/>
            <a:r>
              <a:rPr lang="en-GB" b="1" dirty="0" smtClean="0"/>
              <a:t>Exercises</a:t>
            </a:r>
            <a:r>
              <a:rPr lang="en-GB" dirty="0" smtClean="0"/>
              <a:t> based on the chants.</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normAutofit fontScale="90000"/>
          </a:bodyPr>
          <a:lstStyle/>
          <a:p>
            <a:r>
              <a:rPr lang="en-GB" b="1" dirty="0" smtClean="0"/>
              <a:t>Personal questions</a:t>
            </a:r>
            <a:r>
              <a:rPr lang="en-GB" dirty="0" smtClean="0"/>
              <a:t/>
            </a:r>
            <a:br>
              <a:rPr lang="en-GB" dirty="0" smtClean="0"/>
            </a:br>
            <a:endParaRPr lang="en-GB" dirty="0"/>
          </a:p>
        </p:txBody>
      </p:sp>
      <p:sp>
        <p:nvSpPr>
          <p:cNvPr id="3" name="Content Placeholder 2"/>
          <p:cNvSpPr>
            <a:spLocks noGrp="1"/>
          </p:cNvSpPr>
          <p:nvPr>
            <p:ph idx="1"/>
          </p:nvPr>
        </p:nvSpPr>
        <p:spPr>
          <a:xfrm>
            <a:off x="457200" y="980728"/>
            <a:ext cx="8229600" cy="5145435"/>
          </a:xfrm>
        </p:spPr>
        <p:txBody>
          <a:bodyPr numCol="2">
            <a:normAutofit fontScale="47500" lnSpcReduction="20000"/>
          </a:bodyPr>
          <a:lstStyle/>
          <a:p>
            <a:pPr>
              <a:buNone/>
            </a:pPr>
            <a:r>
              <a:rPr lang="en-GB" dirty="0"/>
              <a:t> </a:t>
            </a:r>
            <a:r>
              <a:rPr lang="en-GB" dirty="0" smtClean="0"/>
              <a:t>Where </a:t>
            </a:r>
            <a:r>
              <a:rPr lang="en-GB" dirty="0"/>
              <a:t>were you born?</a:t>
            </a:r>
          </a:p>
          <a:p>
            <a:r>
              <a:rPr lang="en-GB" b="1" dirty="0"/>
              <a:t>I’d rather not say.</a:t>
            </a:r>
          </a:p>
          <a:p>
            <a:pPr>
              <a:buNone/>
            </a:pPr>
            <a:r>
              <a:rPr lang="en-GB" dirty="0"/>
              <a:t> </a:t>
            </a:r>
          </a:p>
          <a:p>
            <a:pPr>
              <a:buNone/>
            </a:pPr>
            <a:r>
              <a:rPr lang="en-GB" dirty="0"/>
              <a:t>Where are you from?</a:t>
            </a:r>
          </a:p>
          <a:p>
            <a:r>
              <a:rPr lang="en-GB" b="1" dirty="0"/>
              <a:t>I’d rather not say.</a:t>
            </a:r>
          </a:p>
          <a:p>
            <a:pPr>
              <a:buNone/>
            </a:pPr>
            <a:r>
              <a:rPr lang="en-GB" dirty="0"/>
              <a:t> </a:t>
            </a:r>
          </a:p>
          <a:p>
            <a:pPr>
              <a:buNone/>
            </a:pPr>
            <a:r>
              <a:rPr lang="en-GB" dirty="0"/>
              <a:t>How tall are </a:t>
            </a:r>
            <a:r>
              <a:rPr lang="en-GB" dirty="0" smtClean="0"/>
              <a:t>you?</a:t>
            </a:r>
            <a:endParaRPr lang="en-GB" dirty="0"/>
          </a:p>
          <a:p>
            <a:pPr>
              <a:buNone/>
            </a:pPr>
            <a:r>
              <a:rPr lang="en-GB" dirty="0"/>
              <a:t>How old are </a:t>
            </a:r>
            <a:r>
              <a:rPr lang="en-GB" dirty="0" smtClean="0"/>
              <a:t>you?</a:t>
            </a:r>
            <a:endParaRPr lang="en-GB" dirty="0"/>
          </a:p>
          <a:p>
            <a:pPr>
              <a:buNone/>
            </a:pPr>
            <a:r>
              <a:rPr lang="en-GB" dirty="0"/>
              <a:t>How much do you weigh</a:t>
            </a:r>
            <a:r>
              <a:rPr lang="en-GB" dirty="0" smtClean="0"/>
              <a:t>?</a:t>
            </a:r>
            <a:endParaRPr lang="en-GB" dirty="0"/>
          </a:p>
          <a:p>
            <a:r>
              <a:rPr lang="en-GB" b="1" dirty="0"/>
              <a:t>I’d rather not say.</a:t>
            </a:r>
          </a:p>
          <a:p>
            <a:r>
              <a:rPr lang="en-GB" b="1" dirty="0"/>
              <a:t> </a:t>
            </a:r>
            <a:endParaRPr lang="en-GB" dirty="0"/>
          </a:p>
          <a:p>
            <a:pPr>
              <a:buNone/>
            </a:pPr>
            <a:r>
              <a:rPr lang="en-GB" dirty="0"/>
              <a:t>How much rent do you pay?</a:t>
            </a:r>
          </a:p>
          <a:p>
            <a:r>
              <a:rPr lang="en-GB" b="1" dirty="0"/>
              <a:t>I’d rather not say.</a:t>
            </a:r>
          </a:p>
          <a:p>
            <a:pPr>
              <a:buNone/>
            </a:pPr>
            <a:r>
              <a:rPr lang="en-GB" b="1" dirty="0"/>
              <a:t> </a:t>
            </a:r>
            <a:endParaRPr lang="en-GB" dirty="0"/>
          </a:p>
          <a:p>
            <a:pPr>
              <a:buNone/>
            </a:pPr>
            <a:r>
              <a:rPr lang="en-GB" dirty="0"/>
              <a:t>How much do you earn? </a:t>
            </a:r>
          </a:p>
          <a:p>
            <a:r>
              <a:rPr lang="en-GB" b="1" dirty="0"/>
              <a:t>I’d rather not say.</a:t>
            </a:r>
          </a:p>
          <a:p>
            <a:pPr>
              <a:buNone/>
            </a:pPr>
            <a:r>
              <a:rPr lang="en-GB" dirty="0"/>
              <a:t> </a:t>
            </a:r>
          </a:p>
          <a:p>
            <a:pPr>
              <a:buNone/>
            </a:pPr>
            <a:r>
              <a:rPr lang="en-GB" dirty="0"/>
              <a:t>Why aren’t you married?</a:t>
            </a:r>
          </a:p>
          <a:p>
            <a:r>
              <a:rPr lang="en-GB" b="1" dirty="0"/>
              <a:t>I’d rather not say.</a:t>
            </a:r>
          </a:p>
          <a:p>
            <a:pPr>
              <a:buNone/>
            </a:pPr>
            <a:r>
              <a:rPr lang="en-GB" b="1" dirty="0"/>
              <a:t> </a:t>
            </a:r>
          </a:p>
          <a:p>
            <a:pPr>
              <a:buNone/>
            </a:pPr>
            <a:r>
              <a:rPr lang="en-GB" dirty="0"/>
              <a:t>Why don’t you have children?</a:t>
            </a:r>
          </a:p>
          <a:p>
            <a:r>
              <a:rPr lang="en-GB" b="1" dirty="0" smtClean="0"/>
              <a:t>I’d </a:t>
            </a:r>
            <a:r>
              <a:rPr lang="en-GB" b="1" dirty="0"/>
              <a:t>rather not say.</a:t>
            </a:r>
          </a:p>
          <a:p>
            <a:pPr>
              <a:buNone/>
            </a:pPr>
            <a:r>
              <a:rPr lang="en-GB" b="1" dirty="0"/>
              <a:t> </a:t>
            </a:r>
            <a:endParaRPr lang="en-GB" dirty="0"/>
          </a:p>
          <a:p>
            <a:pPr>
              <a:buNone/>
            </a:pPr>
            <a:r>
              <a:rPr lang="en-GB" dirty="0"/>
              <a:t>Where were you last night?</a:t>
            </a:r>
          </a:p>
          <a:p>
            <a:pPr>
              <a:buNone/>
            </a:pPr>
            <a:r>
              <a:rPr lang="en-GB" dirty="0"/>
              <a:t>Why weren’t you home?</a:t>
            </a:r>
          </a:p>
          <a:p>
            <a:pPr>
              <a:buNone/>
            </a:pPr>
            <a:r>
              <a:rPr lang="en-GB" dirty="0"/>
              <a:t>Did you stay out late?</a:t>
            </a:r>
          </a:p>
          <a:p>
            <a:pPr>
              <a:buNone/>
            </a:pPr>
            <a:r>
              <a:rPr lang="en-GB" dirty="0"/>
              <a:t>Did you come home alone?</a:t>
            </a:r>
          </a:p>
          <a:p>
            <a:pPr>
              <a:buNone/>
            </a:pPr>
            <a:r>
              <a:rPr lang="en-GB" dirty="0"/>
              <a:t>Did you have a good time?</a:t>
            </a:r>
          </a:p>
          <a:p>
            <a:pPr>
              <a:buNone/>
            </a:pPr>
            <a:r>
              <a:rPr lang="en-GB" dirty="0"/>
              <a:t>Did you see a good play?</a:t>
            </a:r>
          </a:p>
          <a:p>
            <a:pPr>
              <a:buNone/>
            </a:pPr>
            <a:r>
              <a:rPr lang="en-GB" dirty="0"/>
              <a:t>Did you go to a concert?</a:t>
            </a:r>
          </a:p>
          <a:p>
            <a:pPr>
              <a:buNone/>
            </a:pPr>
            <a:r>
              <a:rPr lang="en-GB" dirty="0" smtClean="0"/>
              <a:t> </a:t>
            </a:r>
            <a:r>
              <a:rPr lang="en-GB" b="1" dirty="0" smtClean="0"/>
              <a:t>I’d </a:t>
            </a:r>
            <a:r>
              <a:rPr lang="en-GB" b="1" dirty="0"/>
              <a:t>rather not say.</a:t>
            </a:r>
          </a:p>
          <a:p>
            <a:pPr>
              <a:buNone/>
            </a:pPr>
            <a:r>
              <a:rPr lang="en-GB" b="1" dirty="0"/>
              <a:t> </a:t>
            </a:r>
            <a:endParaRPr lang="en-GB" dirty="0"/>
          </a:p>
          <a:p>
            <a:pPr>
              <a:buNone/>
            </a:pPr>
            <a:r>
              <a:rPr lang="en-GB" b="1" dirty="0"/>
              <a:t> </a:t>
            </a:r>
            <a:endParaRPr lang="en-GB" dirty="0"/>
          </a:p>
          <a:p>
            <a:r>
              <a:rPr lang="en-GB" b="1" dirty="0"/>
              <a:t>Practice with questions-where, how, how much, why?</a:t>
            </a:r>
            <a:endParaRPr lang="en-GB" dirty="0"/>
          </a:p>
          <a:p>
            <a:r>
              <a:rPr lang="en-GB" b="1" dirty="0"/>
              <a:t>Acceptable questions to ask-becoming increasingly more personal.</a:t>
            </a:r>
            <a:endParaRPr lang="en-GB" dirty="0"/>
          </a:p>
          <a:p>
            <a:r>
              <a:rPr lang="en-GB" b="1" dirty="0"/>
              <a:t>I’d rather not say is a polite way to avoid answering a question.</a:t>
            </a:r>
            <a:endParaRPr lang="en-GB" dirty="0"/>
          </a:p>
          <a:p>
            <a:pPr>
              <a:buNone/>
            </a:pPr>
            <a:r>
              <a:rPr lang="en-GB" dirty="0"/>
              <a:t> </a:t>
            </a:r>
          </a:p>
          <a:p>
            <a:pPr>
              <a:buNone/>
            </a:pPr>
            <a:r>
              <a:rPr lang="en-GB" b="1" dirty="0"/>
              <a:t> </a:t>
            </a:r>
            <a:endParaRPr lang="en-GB" dirty="0"/>
          </a:p>
          <a:p>
            <a:pPr>
              <a:buNone/>
            </a:pPr>
            <a:r>
              <a:rPr lang="en-GB" dirty="0"/>
              <a:t> </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Jazz Chants</a:t>
            </a:r>
            <a:endParaRPr lang="en-GB" dirty="0"/>
          </a:p>
        </p:txBody>
      </p:sp>
      <p:sp>
        <p:nvSpPr>
          <p:cNvPr id="3" name="Content Placeholder 2"/>
          <p:cNvSpPr>
            <a:spLocks noGrp="1"/>
          </p:cNvSpPr>
          <p:nvPr>
            <p:ph idx="1"/>
          </p:nvPr>
        </p:nvSpPr>
        <p:spPr>
          <a:xfrm>
            <a:off x="323528" y="1268760"/>
            <a:ext cx="8229600" cy="4525963"/>
          </a:xfrm>
        </p:spPr>
        <p:txBody>
          <a:bodyPr>
            <a:normAutofit fontScale="25000" lnSpcReduction="20000"/>
          </a:bodyPr>
          <a:lstStyle/>
          <a:p>
            <a:pPr>
              <a:buNone/>
            </a:pPr>
            <a:r>
              <a:rPr lang="en-GB" sz="9600" b="1" dirty="0" smtClean="0"/>
              <a:t> </a:t>
            </a:r>
            <a:r>
              <a:rPr lang="en-GB" sz="9600" b="1" dirty="0"/>
              <a:t>Where can I buy a ticket?</a:t>
            </a:r>
            <a:endParaRPr lang="en-GB" sz="9600" dirty="0"/>
          </a:p>
          <a:p>
            <a:pPr>
              <a:buNone/>
            </a:pPr>
            <a:r>
              <a:rPr lang="en-GB" dirty="0"/>
              <a:t> </a:t>
            </a:r>
          </a:p>
          <a:p>
            <a:pPr>
              <a:buNone/>
            </a:pPr>
            <a:r>
              <a:rPr lang="en-GB" sz="8000" dirty="0"/>
              <a:t>Excuse me, where's the coffee shop?</a:t>
            </a:r>
          </a:p>
          <a:p>
            <a:pPr>
              <a:buNone/>
            </a:pPr>
            <a:r>
              <a:rPr lang="en-GB" sz="8000" b="1" dirty="0"/>
              <a:t>Not here!  It's behind the ticket office.</a:t>
            </a:r>
            <a:endParaRPr lang="en-GB" sz="8000" dirty="0"/>
          </a:p>
          <a:p>
            <a:pPr>
              <a:buNone/>
            </a:pPr>
            <a:r>
              <a:rPr lang="en-GB" sz="8000" dirty="0"/>
              <a:t> </a:t>
            </a:r>
          </a:p>
          <a:p>
            <a:pPr>
              <a:buNone/>
            </a:pPr>
            <a:r>
              <a:rPr lang="en-GB" sz="8000" dirty="0"/>
              <a:t>Excuse me, where's the coffee shop?</a:t>
            </a:r>
          </a:p>
          <a:p>
            <a:pPr>
              <a:buNone/>
            </a:pPr>
            <a:r>
              <a:rPr lang="en-GB" sz="8000" b="1" dirty="0"/>
              <a:t>Not here!  It's across from the exit.</a:t>
            </a:r>
            <a:endParaRPr lang="en-GB" sz="8000" dirty="0"/>
          </a:p>
          <a:p>
            <a:pPr>
              <a:buNone/>
            </a:pPr>
            <a:r>
              <a:rPr lang="en-GB" sz="8000" dirty="0"/>
              <a:t> </a:t>
            </a:r>
          </a:p>
          <a:p>
            <a:pPr>
              <a:buNone/>
            </a:pPr>
            <a:r>
              <a:rPr lang="en-GB" sz="8000" dirty="0"/>
              <a:t>Excuse me, where's the coffee shop? </a:t>
            </a:r>
          </a:p>
          <a:p>
            <a:pPr>
              <a:buNone/>
            </a:pPr>
            <a:r>
              <a:rPr lang="en-GB" sz="8000" b="1" dirty="0"/>
              <a:t>Not here!  It's between the phone booth and the luggage lockers</a:t>
            </a:r>
            <a:r>
              <a:rPr lang="en-GB" sz="8000" dirty="0"/>
              <a:t>.</a:t>
            </a:r>
          </a:p>
          <a:p>
            <a:pPr>
              <a:buNone/>
            </a:pPr>
            <a:r>
              <a:rPr lang="en-GB" sz="8000" dirty="0"/>
              <a:t> </a:t>
            </a:r>
          </a:p>
          <a:p>
            <a:pPr>
              <a:buNone/>
            </a:pPr>
            <a:r>
              <a:rPr lang="en-GB" sz="8000" dirty="0"/>
              <a:t>Excuse me, where's the coffee shop?</a:t>
            </a:r>
          </a:p>
          <a:p>
            <a:pPr>
              <a:buNone/>
            </a:pPr>
            <a:r>
              <a:rPr lang="en-GB" sz="8000" b="1" dirty="0"/>
              <a:t>Not here!  It's in front of the restrooms.</a:t>
            </a:r>
            <a:endParaRPr lang="en-GB" sz="8000" dirty="0"/>
          </a:p>
          <a:p>
            <a:pPr>
              <a:buNone/>
            </a:pPr>
            <a:r>
              <a:rPr lang="en-GB" sz="8000" dirty="0"/>
              <a:t> </a:t>
            </a:r>
          </a:p>
          <a:p>
            <a:pPr>
              <a:buNone/>
            </a:pPr>
            <a:r>
              <a:rPr lang="en-GB" sz="8000" dirty="0"/>
              <a:t>Excuse me, where's the coffee shop?</a:t>
            </a:r>
          </a:p>
          <a:p>
            <a:pPr>
              <a:buNone/>
            </a:pPr>
            <a:r>
              <a:rPr lang="en-GB" sz="8000" b="1" dirty="0"/>
              <a:t>Yes, it is. But sorry! It's closed.</a:t>
            </a:r>
            <a:endParaRPr lang="en-GB" sz="8000" dirty="0"/>
          </a:p>
          <a:p>
            <a:pPr>
              <a:buNone/>
            </a:pPr>
            <a:r>
              <a:rPr lang="en-GB" sz="8000" b="1" dirty="0"/>
              <a:t> </a:t>
            </a:r>
            <a:endParaRPr lang="en-GB" sz="8000" dirty="0"/>
          </a:p>
          <a:p>
            <a:endParaRPr lang="en-GB" sz="8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Jazz Chants</a:t>
            </a:r>
            <a:endParaRPr lang="en-GB" dirty="0"/>
          </a:p>
        </p:txBody>
      </p:sp>
      <p:sp>
        <p:nvSpPr>
          <p:cNvPr id="3" name="Content Placeholder 2"/>
          <p:cNvSpPr>
            <a:spLocks noGrp="1"/>
          </p:cNvSpPr>
          <p:nvPr>
            <p:ph idx="1"/>
          </p:nvPr>
        </p:nvSpPr>
        <p:spPr>
          <a:xfrm>
            <a:off x="457200" y="1600200"/>
            <a:ext cx="8229600" cy="5069160"/>
          </a:xfrm>
        </p:spPr>
        <p:txBody>
          <a:bodyPr numCol="2">
            <a:normAutofit fontScale="62500" lnSpcReduction="20000"/>
          </a:bodyPr>
          <a:lstStyle/>
          <a:p>
            <a:pPr>
              <a:buNone/>
            </a:pPr>
            <a:r>
              <a:rPr lang="en-GB" sz="3600" b="1" dirty="0"/>
              <a:t>3.  I do karaoke on Wednesdays</a:t>
            </a:r>
            <a:endParaRPr lang="en-GB" sz="3600" dirty="0"/>
          </a:p>
          <a:p>
            <a:pPr>
              <a:buNone/>
            </a:pPr>
            <a:r>
              <a:rPr lang="en-GB" b="1" dirty="0"/>
              <a:t> </a:t>
            </a:r>
            <a:endParaRPr lang="en-GB" dirty="0"/>
          </a:p>
          <a:p>
            <a:pPr>
              <a:buNone/>
            </a:pPr>
            <a:r>
              <a:rPr lang="en-GB" dirty="0"/>
              <a:t>Mondays, Mondays.</a:t>
            </a:r>
          </a:p>
          <a:p>
            <a:pPr>
              <a:buNone/>
            </a:pPr>
            <a:r>
              <a:rPr lang="en-GB" dirty="0"/>
              <a:t>What do you do on Mondays?</a:t>
            </a:r>
          </a:p>
          <a:p>
            <a:pPr>
              <a:buNone/>
            </a:pPr>
            <a:r>
              <a:rPr lang="en-GB" b="1" dirty="0"/>
              <a:t>On Mondays I </a:t>
            </a:r>
            <a:r>
              <a:rPr lang="en-GB" b="1" dirty="0">
                <a:solidFill>
                  <a:srgbClr val="FF0000"/>
                </a:solidFill>
              </a:rPr>
              <a:t>usually</a:t>
            </a:r>
            <a:r>
              <a:rPr lang="en-GB" b="1" dirty="0"/>
              <a:t> watch television.</a:t>
            </a:r>
            <a:endParaRPr lang="en-GB" dirty="0"/>
          </a:p>
          <a:p>
            <a:pPr>
              <a:buNone/>
            </a:pPr>
            <a:r>
              <a:rPr lang="en-GB" dirty="0"/>
              <a:t> </a:t>
            </a:r>
          </a:p>
          <a:p>
            <a:pPr>
              <a:buNone/>
            </a:pPr>
            <a:r>
              <a:rPr lang="en-GB" dirty="0"/>
              <a:t>Tuesdays, Tuesdays.</a:t>
            </a:r>
          </a:p>
          <a:p>
            <a:pPr>
              <a:buNone/>
            </a:pPr>
            <a:r>
              <a:rPr lang="en-GB" dirty="0"/>
              <a:t>What do you do on Tuesdays?</a:t>
            </a:r>
          </a:p>
          <a:p>
            <a:pPr>
              <a:buNone/>
            </a:pPr>
            <a:r>
              <a:rPr lang="en-GB" b="1" dirty="0"/>
              <a:t>On Tuesdays I </a:t>
            </a:r>
            <a:r>
              <a:rPr lang="en-GB" b="1" dirty="0">
                <a:solidFill>
                  <a:srgbClr val="FF0000"/>
                </a:solidFill>
              </a:rPr>
              <a:t>sometimes</a:t>
            </a:r>
            <a:r>
              <a:rPr lang="en-GB" b="1" dirty="0"/>
              <a:t> go for a walk.</a:t>
            </a:r>
            <a:endParaRPr lang="en-GB" dirty="0"/>
          </a:p>
          <a:p>
            <a:pPr>
              <a:buNone/>
            </a:pPr>
            <a:r>
              <a:rPr lang="en-GB" dirty="0"/>
              <a:t> </a:t>
            </a:r>
          </a:p>
          <a:p>
            <a:pPr>
              <a:buNone/>
            </a:pPr>
            <a:r>
              <a:rPr lang="en-GB" dirty="0"/>
              <a:t>Wednesday, Wednesday.</a:t>
            </a:r>
          </a:p>
          <a:p>
            <a:pPr>
              <a:buNone/>
            </a:pPr>
            <a:r>
              <a:rPr lang="en-GB" dirty="0"/>
              <a:t>What do you do on Wednesdays?</a:t>
            </a:r>
          </a:p>
          <a:p>
            <a:pPr>
              <a:buNone/>
            </a:pPr>
            <a:r>
              <a:rPr lang="en-GB" b="1" dirty="0"/>
              <a:t>On Wednesdays I</a:t>
            </a:r>
            <a:r>
              <a:rPr lang="en-GB" b="1" dirty="0">
                <a:solidFill>
                  <a:srgbClr val="FF0000"/>
                </a:solidFill>
              </a:rPr>
              <a:t> always </a:t>
            </a:r>
            <a:r>
              <a:rPr lang="en-GB" b="1" dirty="0"/>
              <a:t>go to the market.</a:t>
            </a:r>
            <a:endParaRPr lang="en-GB" dirty="0"/>
          </a:p>
          <a:p>
            <a:pPr>
              <a:buNone/>
            </a:pPr>
            <a:r>
              <a:rPr lang="en-GB" dirty="0"/>
              <a:t> </a:t>
            </a:r>
          </a:p>
          <a:p>
            <a:pPr>
              <a:buNone/>
            </a:pPr>
            <a:r>
              <a:rPr lang="en-GB" dirty="0"/>
              <a:t>Thursday, Thursday.</a:t>
            </a:r>
          </a:p>
          <a:p>
            <a:pPr>
              <a:buNone/>
            </a:pPr>
            <a:r>
              <a:rPr lang="en-GB" dirty="0"/>
              <a:t>What do you do on Thursdays?</a:t>
            </a:r>
          </a:p>
          <a:p>
            <a:pPr>
              <a:buNone/>
            </a:pPr>
            <a:r>
              <a:rPr lang="en-GB" b="1" dirty="0"/>
              <a:t>On Thursdays I</a:t>
            </a:r>
            <a:r>
              <a:rPr lang="en-GB" b="1" dirty="0">
                <a:solidFill>
                  <a:srgbClr val="FF0000"/>
                </a:solidFill>
              </a:rPr>
              <a:t> often </a:t>
            </a:r>
            <a:r>
              <a:rPr lang="en-GB" b="1" dirty="0"/>
              <a:t>go to a football game.</a:t>
            </a:r>
            <a:endParaRPr lang="en-GB" dirty="0"/>
          </a:p>
          <a:p>
            <a:pPr>
              <a:buNone/>
            </a:pPr>
            <a:r>
              <a:rPr lang="en-GB" dirty="0"/>
              <a:t> </a:t>
            </a:r>
          </a:p>
          <a:p>
            <a:pPr>
              <a:buNone/>
            </a:pPr>
            <a:r>
              <a:rPr lang="en-GB" dirty="0"/>
              <a:t>Fridays, Fridays.</a:t>
            </a:r>
          </a:p>
          <a:p>
            <a:pPr>
              <a:buNone/>
            </a:pPr>
            <a:r>
              <a:rPr lang="en-GB" dirty="0"/>
              <a:t>What do you do on Fridays?</a:t>
            </a:r>
          </a:p>
          <a:p>
            <a:pPr>
              <a:buNone/>
            </a:pPr>
            <a:r>
              <a:rPr lang="en-GB" b="1" dirty="0"/>
              <a:t>On Fridays I </a:t>
            </a:r>
            <a:r>
              <a:rPr lang="en-GB" b="1" dirty="0">
                <a:solidFill>
                  <a:srgbClr val="FF0000"/>
                </a:solidFill>
              </a:rPr>
              <a:t>always</a:t>
            </a:r>
            <a:r>
              <a:rPr lang="en-GB" b="1" dirty="0"/>
              <a:t> do karaoke.</a:t>
            </a:r>
            <a:endParaRPr lang="en-GB" dirty="0"/>
          </a:p>
          <a:p>
            <a:pPr>
              <a:buNone/>
            </a:pPr>
            <a:r>
              <a:rPr lang="en-GB" dirty="0"/>
              <a:t> </a:t>
            </a:r>
          </a:p>
          <a:p>
            <a:pPr>
              <a:buNone/>
            </a:pPr>
            <a:r>
              <a:rPr lang="en-GB" dirty="0"/>
              <a:t>Weekends, Weekends.</a:t>
            </a:r>
          </a:p>
          <a:p>
            <a:pPr>
              <a:buNone/>
            </a:pPr>
            <a:r>
              <a:rPr lang="en-GB" dirty="0"/>
              <a:t>What do you do at the  weekend?</a:t>
            </a:r>
          </a:p>
          <a:p>
            <a:pPr>
              <a:buNone/>
            </a:pPr>
            <a:r>
              <a:rPr lang="en-GB" b="1" dirty="0"/>
              <a:t>On weekends I </a:t>
            </a:r>
            <a:r>
              <a:rPr lang="en-GB" b="1" dirty="0">
                <a:solidFill>
                  <a:srgbClr val="FF0000"/>
                </a:solidFill>
              </a:rPr>
              <a:t>usually</a:t>
            </a:r>
            <a:r>
              <a:rPr lang="en-GB" b="1" dirty="0"/>
              <a:t> stay in bed.</a:t>
            </a:r>
            <a:endParaRPr lang="en-GB" dirty="0"/>
          </a:p>
          <a:p>
            <a:pPr>
              <a:buNone/>
            </a:pPr>
            <a:r>
              <a:rPr lang="en-GB" dirty="0"/>
              <a:t> </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Jazz Chants</a:t>
            </a:r>
            <a:endParaRPr lang="en-GB" dirty="0"/>
          </a:p>
        </p:txBody>
      </p:sp>
      <p:sp>
        <p:nvSpPr>
          <p:cNvPr id="3" name="Content Placeholder 2"/>
          <p:cNvSpPr>
            <a:spLocks noGrp="1"/>
          </p:cNvSpPr>
          <p:nvPr>
            <p:ph idx="1"/>
          </p:nvPr>
        </p:nvSpPr>
        <p:spPr>
          <a:xfrm>
            <a:off x="323528" y="1556792"/>
            <a:ext cx="8229600" cy="4525963"/>
          </a:xfrm>
        </p:spPr>
        <p:txBody>
          <a:bodyPr numCol="2">
            <a:normAutofit fontScale="47500" lnSpcReduction="20000"/>
          </a:bodyPr>
          <a:lstStyle/>
          <a:p>
            <a:pPr>
              <a:buNone/>
            </a:pPr>
            <a:r>
              <a:rPr lang="en-GB" b="1" dirty="0" smtClean="0"/>
              <a:t>  </a:t>
            </a:r>
            <a:r>
              <a:rPr lang="en-GB" b="1" dirty="0"/>
              <a:t>I have a </a:t>
            </a:r>
            <a:r>
              <a:rPr lang="en-GB" b="1" dirty="0" smtClean="0"/>
              <a:t>headache</a:t>
            </a:r>
            <a:endParaRPr lang="en-GB" dirty="0"/>
          </a:p>
          <a:p>
            <a:endParaRPr lang="en-GB" dirty="0" smtClean="0"/>
          </a:p>
          <a:p>
            <a:pPr>
              <a:buNone/>
            </a:pPr>
            <a:r>
              <a:rPr lang="en-GB" dirty="0" smtClean="0"/>
              <a:t>Head</a:t>
            </a:r>
            <a:r>
              <a:rPr lang="en-GB" dirty="0"/>
              <a:t>, head, I have a headache.</a:t>
            </a:r>
          </a:p>
          <a:p>
            <a:pPr>
              <a:buNone/>
            </a:pPr>
            <a:r>
              <a:rPr lang="en-GB" dirty="0"/>
              <a:t>I have a headache.</a:t>
            </a:r>
          </a:p>
          <a:p>
            <a:pPr>
              <a:buNone/>
            </a:pPr>
            <a:r>
              <a:rPr lang="en-GB" dirty="0"/>
              <a:t>And my eyes hurt!</a:t>
            </a:r>
          </a:p>
          <a:p>
            <a:pPr>
              <a:buNone/>
            </a:pPr>
            <a:r>
              <a:rPr lang="en-GB" dirty="0"/>
              <a:t> </a:t>
            </a:r>
          </a:p>
          <a:p>
            <a:pPr>
              <a:buNone/>
            </a:pPr>
            <a:r>
              <a:rPr lang="en-GB" dirty="0"/>
              <a:t>Stomach, stomach, I have a stomach ache.</a:t>
            </a:r>
          </a:p>
          <a:p>
            <a:pPr>
              <a:buNone/>
            </a:pPr>
            <a:r>
              <a:rPr lang="en-GB" dirty="0"/>
              <a:t>I have a stomach ache.</a:t>
            </a:r>
          </a:p>
          <a:p>
            <a:pPr>
              <a:buNone/>
            </a:pPr>
            <a:r>
              <a:rPr lang="en-GB" dirty="0"/>
              <a:t>And I have flu!</a:t>
            </a:r>
          </a:p>
          <a:p>
            <a:pPr>
              <a:buNone/>
            </a:pPr>
            <a:r>
              <a:rPr lang="en-GB" dirty="0"/>
              <a:t> </a:t>
            </a:r>
          </a:p>
          <a:p>
            <a:pPr>
              <a:buNone/>
            </a:pPr>
            <a:r>
              <a:rPr lang="en-GB" dirty="0"/>
              <a:t>Ear, ear, I have an earache.</a:t>
            </a:r>
          </a:p>
          <a:p>
            <a:pPr>
              <a:buNone/>
            </a:pPr>
            <a:r>
              <a:rPr lang="en-GB" dirty="0"/>
              <a:t>I have an earache </a:t>
            </a:r>
          </a:p>
          <a:p>
            <a:pPr>
              <a:buNone/>
            </a:pPr>
            <a:r>
              <a:rPr lang="en-GB" dirty="0"/>
              <a:t>And I have a fever!</a:t>
            </a:r>
          </a:p>
          <a:p>
            <a:pPr>
              <a:buNone/>
            </a:pPr>
            <a:r>
              <a:rPr lang="en-GB" dirty="0"/>
              <a:t> </a:t>
            </a:r>
          </a:p>
          <a:p>
            <a:endParaRPr lang="en-GB" dirty="0" smtClean="0"/>
          </a:p>
          <a:p>
            <a:pPr>
              <a:buNone/>
            </a:pPr>
            <a:r>
              <a:rPr lang="en-GB" dirty="0" smtClean="0"/>
              <a:t>Tooth</a:t>
            </a:r>
            <a:r>
              <a:rPr lang="en-GB" dirty="0"/>
              <a:t>, tooth, I have a toothache.</a:t>
            </a:r>
          </a:p>
          <a:p>
            <a:pPr>
              <a:buNone/>
            </a:pPr>
            <a:r>
              <a:rPr lang="en-GB" dirty="0"/>
              <a:t>I have a toothache </a:t>
            </a:r>
            <a:endParaRPr lang="en-GB" dirty="0" smtClean="0"/>
          </a:p>
          <a:p>
            <a:pPr>
              <a:buNone/>
            </a:pPr>
            <a:r>
              <a:rPr lang="en-GB" dirty="0" smtClean="0"/>
              <a:t>  And </a:t>
            </a:r>
            <a:r>
              <a:rPr lang="en-GB" dirty="0"/>
              <a:t>a sore throat!</a:t>
            </a:r>
          </a:p>
          <a:p>
            <a:pPr>
              <a:buNone/>
            </a:pPr>
            <a:r>
              <a:rPr lang="en-GB" dirty="0"/>
              <a:t> </a:t>
            </a:r>
          </a:p>
          <a:p>
            <a:endParaRPr lang="en-GB" dirty="0" smtClean="0"/>
          </a:p>
          <a:p>
            <a:endParaRPr lang="en-GB" dirty="0"/>
          </a:p>
          <a:p>
            <a:pPr>
              <a:buNone/>
            </a:pPr>
            <a:r>
              <a:rPr lang="en-GB" dirty="0" smtClean="0"/>
              <a:t>Back, back, I have a backache.</a:t>
            </a:r>
          </a:p>
          <a:p>
            <a:pPr>
              <a:buNone/>
            </a:pPr>
            <a:r>
              <a:rPr lang="en-GB" dirty="0" smtClean="0"/>
              <a:t>  I </a:t>
            </a:r>
            <a:r>
              <a:rPr lang="en-GB" dirty="0"/>
              <a:t>have a </a:t>
            </a:r>
            <a:r>
              <a:rPr lang="en-GB" dirty="0" smtClean="0"/>
              <a:t>backache</a:t>
            </a:r>
          </a:p>
          <a:p>
            <a:pPr>
              <a:buNone/>
            </a:pPr>
            <a:r>
              <a:rPr lang="en-GB" dirty="0" smtClean="0"/>
              <a:t>And </a:t>
            </a:r>
            <a:r>
              <a:rPr lang="en-GB" dirty="0"/>
              <a:t>my knee hurts!</a:t>
            </a:r>
          </a:p>
          <a:p>
            <a:pPr>
              <a:buNone/>
            </a:pPr>
            <a:r>
              <a:rPr lang="en-GB" dirty="0"/>
              <a:t> </a:t>
            </a:r>
          </a:p>
          <a:p>
            <a:pPr>
              <a:buNone/>
            </a:pPr>
            <a:r>
              <a:rPr lang="en-GB" dirty="0"/>
              <a:t>I have a headache, I have an ear ache.</a:t>
            </a:r>
          </a:p>
          <a:p>
            <a:pPr>
              <a:buNone/>
            </a:pPr>
            <a:r>
              <a:rPr lang="en-GB" dirty="0"/>
              <a:t>A toothache, a backache</a:t>
            </a:r>
          </a:p>
          <a:p>
            <a:pPr>
              <a:buNone/>
            </a:pPr>
            <a:r>
              <a:rPr lang="en-GB" dirty="0"/>
              <a:t>And a sore throat!</a:t>
            </a:r>
          </a:p>
          <a:p>
            <a:pPr>
              <a:buNone/>
            </a:pPr>
            <a:r>
              <a:rPr lang="en-GB" dirty="0"/>
              <a:t> </a:t>
            </a:r>
          </a:p>
          <a:p>
            <a:pPr>
              <a:buNone/>
            </a:pPr>
            <a:r>
              <a:rPr lang="en-GB" dirty="0"/>
              <a:t>My eyes hurt, my knee hurts, I have a stomach ache.</a:t>
            </a:r>
          </a:p>
          <a:p>
            <a:pPr>
              <a:buNone/>
            </a:pPr>
            <a:r>
              <a:rPr lang="en-GB" dirty="0"/>
              <a:t>I have a fever.</a:t>
            </a:r>
          </a:p>
          <a:p>
            <a:pPr>
              <a:buNone/>
            </a:pPr>
            <a:r>
              <a:rPr lang="en-GB" dirty="0"/>
              <a:t>And I have the flu!</a:t>
            </a:r>
          </a:p>
          <a:p>
            <a:pPr>
              <a:buNone/>
            </a:pPr>
            <a:r>
              <a:rPr lang="en-GB" dirty="0"/>
              <a:t> </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60648"/>
            <a:ext cx="8229600" cy="6597352"/>
          </a:xfrm>
        </p:spPr>
        <p:txBody>
          <a:bodyPr numCol="2">
            <a:normAutofit fontScale="62500" lnSpcReduction="20000"/>
          </a:bodyPr>
          <a:lstStyle/>
          <a:p>
            <a:pPr>
              <a:buNone/>
            </a:pPr>
            <a:r>
              <a:rPr lang="en-GB" b="1" dirty="0" smtClean="0"/>
              <a:t> </a:t>
            </a:r>
            <a:r>
              <a:rPr lang="en-GB" b="1" dirty="0"/>
              <a:t>I get up at seven thirty</a:t>
            </a:r>
            <a:endParaRPr lang="en-GB" dirty="0"/>
          </a:p>
          <a:p>
            <a:endParaRPr lang="en-GB" dirty="0" smtClean="0"/>
          </a:p>
          <a:p>
            <a:endParaRPr lang="en-GB" dirty="0"/>
          </a:p>
          <a:p>
            <a:pPr>
              <a:buNone/>
            </a:pPr>
            <a:r>
              <a:rPr lang="en-GB" dirty="0" smtClean="0"/>
              <a:t>I </a:t>
            </a:r>
            <a:r>
              <a:rPr lang="en-GB" dirty="0"/>
              <a:t>get up at seven o' clock.</a:t>
            </a:r>
          </a:p>
          <a:p>
            <a:pPr>
              <a:buNone/>
            </a:pPr>
            <a:r>
              <a:rPr lang="en-GB" dirty="0"/>
              <a:t>Here's my day. This is what I do.</a:t>
            </a:r>
          </a:p>
          <a:p>
            <a:pPr>
              <a:buNone/>
            </a:pPr>
            <a:r>
              <a:rPr lang="en-GB" dirty="0"/>
              <a:t>I get up at seven  o'clock.</a:t>
            </a:r>
          </a:p>
          <a:p>
            <a:pPr>
              <a:buNone/>
            </a:pPr>
            <a:r>
              <a:rPr lang="en-GB" b="1" dirty="0"/>
              <a:t>Seven o'clock?</a:t>
            </a:r>
            <a:endParaRPr lang="en-GB" dirty="0"/>
          </a:p>
          <a:p>
            <a:pPr>
              <a:buNone/>
            </a:pPr>
            <a:r>
              <a:rPr lang="en-GB" dirty="0"/>
              <a:t>Seven o'clock.</a:t>
            </a:r>
          </a:p>
          <a:p>
            <a:pPr>
              <a:buNone/>
            </a:pPr>
            <a:r>
              <a:rPr lang="en-GB" dirty="0"/>
              <a:t> </a:t>
            </a:r>
          </a:p>
          <a:p>
            <a:pPr>
              <a:buNone/>
            </a:pPr>
            <a:r>
              <a:rPr lang="en-GB" dirty="0"/>
              <a:t>I take a shower at seven thirty.</a:t>
            </a:r>
          </a:p>
          <a:p>
            <a:pPr>
              <a:buNone/>
            </a:pPr>
            <a:r>
              <a:rPr lang="en-GB" b="1" dirty="0"/>
              <a:t>Seven thirty?</a:t>
            </a:r>
            <a:endParaRPr lang="en-GB" dirty="0"/>
          </a:p>
          <a:p>
            <a:pPr>
              <a:buNone/>
            </a:pPr>
            <a:r>
              <a:rPr lang="en-GB" dirty="0"/>
              <a:t>Seven thirty.</a:t>
            </a:r>
          </a:p>
          <a:p>
            <a:pPr>
              <a:buNone/>
            </a:pPr>
            <a:r>
              <a:rPr lang="en-GB" dirty="0"/>
              <a:t> </a:t>
            </a:r>
          </a:p>
          <a:p>
            <a:pPr>
              <a:buNone/>
            </a:pPr>
            <a:r>
              <a:rPr lang="en-GB" dirty="0"/>
              <a:t>I have breakfast at seven forty-five.</a:t>
            </a:r>
          </a:p>
          <a:p>
            <a:pPr>
              <a:buNone/>
            </a:pPr>
            <a:r>
              <a:rPr lang="en-GB" b="1" dirty="0"/>
              <a:t>seven forty-five?</a:t>
            </a:r>
            <a:endParaRPr lang="en-GB" dirty="0"/>
          </a:p>
          <a:p>
            <a:pPr>
              <a:buNone/>
            </a:pPr>
            <a:r>
              <a:rPr lang="en-GB" dirty="0"/>
              <a:t>seven forty-five.</a:t>
            </a:r>
          </a:p>
          <a:p>
            <a:pPr>
              <a:buNone/>
            </a:pPr>
            <a:r>
              <a:rPr lang="en-GB" dirty="0"/>
              <a:t> </a:t>
            </a:r>
          </a:p>
          <a:p>
            <a:pPr>
              <a:buNone/>
            </a:pPr>
            <a:r>
              <a:rPr lang="en-GB" dirty="0"/>
              <a:t>I go to school at eight fifteen.</a:t>
            </a:r>
          </a:p>
          <a:p>
            <a:pPr>
              <a:buNone/>
            </a:pPr>
            <a:r>
              <a:rPr lang="en-GB" b="1" dirty="0"/>
              <a:t>Eight fifteen?</a:t>
            </a:r>
            <a:endParaRPr lang="en-GB" dirty="0"/>
          </a:p>
          <a:p>
            <a:pPr>
              <a:buNone/>
            </a:pPr>
            <a:r>
              <a:rPr lang="en-GB" dirty="0"/>
              <a:t>Eight fifteen.</a:t>
            </a:r>
          </a:p>
          <a:p>
            <a:pPr>
              <a:buNone/>
            </a:pPr>
            <a:r>
              <a:rPr lang="en-GB" dirty="0"/>
              <a:t> </a:t>
            </a:r>
          </a:p>
          <a:p>
            <a:pPr>
              <a:buNone/>
            </a:pPr>
            <a:r>
              <a:rPr lang="en-GB" dirty="0"/>
              <a:t>I start classes at nine o'clock.</a:t>
            </a:r>
          </a:p>
          <a:p>
            <a:pPr>
              <a:buNone/>
            </a:pPr>
            <a:r>
              <a:rPr lang="en-GB" b="1" dirty="0"/>
              <a:t>Nine o'clock?</a:t>
            </a:r>
            <a:endParaRPr lang="en-GB" dirty="0"/>
          </a:p>
          <a:p>
            <a:pPr>
              <a:buNone/>
            </a:pPr>
            <a:r>
              <a:rPr lang="en-GB" dirty="0"/>
              <a:t>Nine o'clock.</a:t>
            </a:r>
          </a:p>
          <a:p>
            <a:pPr>
              <a:buNone/>
            </a:pPr>
            <a:r>
              <a:rPr lang="en-GB" dirty="0"/>
              <a:t> </a:t>
            </a:r>
          </a:p>
          <a:p>
            <a:pPr>
              <a:buNone/>
            </a:pPr>
            <a:r>
              <a:rPr lang="en-GB" dirty="0"/>
              <a:t>I have lunch at one o'clock.</a:t>
            </a:r>
          </a:p>
          <a:p>
            <a:pPr>
              <a:buNone/>
            </a:pPr>
            <a:r>
              <a:rPr lang="en-GB" b="1" dirty="0"/>
              <a:t>One o'clock?</a:t>
            </a:r>
            <a:endParaRPr lang="en-GB" dirty="0"/>
          </a:p>
          <a:p>
            <a:pPr>
              <a:buNone/>
            </a:pPr>
            <a:r>
              <a:rPr lang="en-GB" dirty="0"/>
              <a:t>One o'clock.</a:t>
            </a:r>
          </a:p>
          <a:p>
            <a:pPr>
              <a:buNone/>
            </a:pPr>
            <a:r>
              <a:rPr lang="en-GB" dirty="0"/>
              <a:t> </a:t>
            </a:r>
          </a:p>
          <a:p>
            <a:pPr>
              <a:buNone/>
            </a:pPr>
            <a:r>
              <a:rPr lang="en-GB" dirty="0"/>
              <a:t>I go home at five fifteen.</a:t>
            </a:r>
          </a:p>
          <a:p>
            <a:pPr>
              <a:buNone/>
            </a:pPr>
            <a:r>
              <a:rPr lang="en-GB" b="1" dirty="0"/>
              <a:t>Five fifteen?</a:t>
            </a:r>
            <a:endParaRPr lang="en-GB" dirty="0"/>
          </a:p>
          <a:p>
            <a:pPr>
              <a:buNone/>
            </a:pPr>
            <a:r>
              <a:rPr lang="en-GB" dirty="0"/>
              <a:t>Five fifteen.</a:t>
            </a:r>
          </a:p>
          <a:p>
            <a:pPr>
              <a:buNone/>
            </a:pPr>
            <a:r>
              <a:rPr lang="en-GB" dirty="0"/>
              <a:t> </a:t>
            </a:r>
          </a:p>
          <a:p>
            <a:pPr>
              <a:buNone/>
            </a:pPr>
            <a:r>
              <a:rPr lang="en-GB" dirty="0"/>
              <a:t>I have dinner at seven thirty.</a:t>
            </a:r>
          </a:p>
          <a:p>
            <a:pPr>
              <a:buNone/>
            </a:pPr>
            <a:r>
              <a:rPr lang="en-GB" b="1" dirty="0"/>
              <a:t>Seven thirty?</a:t>
            </a:r>
            <a:endParaRPr lang="en-GB" dirty="0"/>
          </a:p>
          <a:p>
            <a:pPr>
              <a:buNone/>
            </a:pPr>
            <a:r>
              <a:rPr lang="en-GB" dirty="0"/>
              <a:t>Seven thirty.</a:t>
            </a:r>
          </a:p>
          <a:p>
            <a:pPr>
              <a:buNone/>
            </a:pPr>
            <a:r>
              <a:rPr lang="en-GB" dirty="0"/>
              <a:t> </a:t>
            </a:r>
          </a:p>
          <a:p>
            <a:pPr>
              <a:buNone/>
            </a:pPr>
            <a:r>
              <a:rPr lang="en-GB" dirty="0"/>
              <a:t>I go to bed at ten forty- five.</a:t>
            </a:r>
          </a:p>
          <a:p>
            <a:pPr>
              <a:buNone/>
            </a:pPr>
            <a:r>
              <a:rPr lang="en-GB" b="1" dirty="0"/>
              <a:t>Ten forty-five?</a:t>
            </a:r>
            <a:endParaRPr lang="en-GB" dirty="0"/>
          </a:p>
          <a:p>
            <a:pPr>
              <a:buNone/>
            </a:pPr>
            <a:r>
              <a:rPr lang="en-GB" dirty="0"/>
              <a:t>Ten forty-five.</a:t>
            </a:r>
          </a:p>
          <a:p>
            <a:pPr>
              <a:buNone/>
            </a:pPr>
            <a:r>
              <a:rPr lang="en-GB" dirty="0"/>
              <a:t>And then I start all over again...</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t>SONG  Head and shoulders knees and toes</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1</a:t>
            </a:r>
            <a:r>
              <a:rPr lang="en-GB" dirty="0"/>
              <a:t>. Head and shoulders knees and toes, knees and toes. </a:t>
            </a:r>
          </a:p>
          <a:p>
            <a:r>
              <a:rPr lang="en-GB" dirty="0"/>
              <a:t>Head and shoulders knees and toes, knees and toes.</a:t>
            </a:r>
          </a:p>
          <a:p>
            <a:r>
              <a:rPr lang="en-GB" dirty="0"/>
              <a:t>And eyes and ears and mouth and nose </a:t>
            </a:r>
          </a:p>
          <a:p>
            <a:r>
              <a:rPr lang="en-GB" dirty="0"/>
              <a:t>Head and shoulders knees and toes, knees and toes.</a:t>
            </a:r>
          </a:p>
          <a:p>
            <a:r>
              <a:rPr lang="en-GB" dirty="0"/>
              <a:t> </a:t>
            </a:r>
          </a:p>
          <a:p>
            <a:r>
              <a:rPr lang="en-GB" dirty="0"/>
              <a:t>2. Forehead, chest and hips and feet, hips and feet.</a:t>
            </a:r>
          </a:p>
          <a:p>
            <a:r>
              <a:rPr lang="en-GB" dirty="0"/>
              <a:t>Forehead, chest and hips and feet, hips and feet.</a:t>
            </a:r>
          </a:p>
          <a:p>
            <a:r>
              <a:rPr lang="en-GB" dirty="0"/>
              <a:t>And neck and back and ankles too</a:t>
            </a:r>
          </a:p>
          <a:p>
            <a:r>
              <a:rPr lang="en-GB" dirty="0"/>
              <a:t>Forehead, chest and hips and feet, hips and feet.</a:t>
            </a:r>
          </a:p>
          <a:p>
            <a:r>
              <a:rPr lang="en-GB" dirty="0"/>
              <a:t> </a:t>
            </a:r>
          </a:p>
          <a:p>
            <a:r>
              <a:rPr lang="en-GB" dirty="0"/>
              <a:t>3.Cheeks and arms and thighs and calves, thighs and calves.</a:t>
            </a:r>
          </a:p>
          <a:p>
            <a:r>
              <a:rPr lang="en-GB" dirty="0"/>
              <a:t>Cheeks and arms and thighs and calves, thighs and calves. </a:t>
            </a:r>
          </a:p>
          <a:p>
            <a:r>
              <a:rPr lang="en-GB" dirty="0"/>
              <a:t>And elbows , stomach, soles of feet</a:t>
            </a:r>
          </a:p>
          <a:p>
            <a:r>
              <a:rPr lang="en-GB" dirty="0"/>
              <a:t>Cheeks and arms and thighs and calves, thighs and calves.</a:t>
            </a:r>
          </a:p>
          <a:p>
            <a:r>
              <a:rPr lang="en-GB" dirty="0"/>
              <a:t> </a:t>
            </a:r>
          </a:p>
          <a:p>
            <a:r>
              <a:rPr lang="en-GB" dirty="0"/>
              <a:t>4.Face and fingers, wrists and hands, wrists and hands</a:t>
            </a:r>
          </a:p>
          <a:p>
            <a:r>
              <a:rPr lang="en-GB" dirty="0"/>
              <a:t>Face and fingers, wrists and hands, wrists and hands</a:t>
            </a:r>
          </a:p>
          <a:p>
            <a:r>
              <a:rPr lang="en-GB" dirty="0"/>
              <a:t>And thumbs and chin and legs and all</a:t>
            </a:r>
          </a:p>
          <a:p>
            <a:r>
              <a:rPr lang="en-GB" dirty="0"/>
              <a:t>Face and fingers, wrists and hands, wrists and hands</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GB" sz="2800" b="1" smtClean="0">
                <a:solidFill>
                  <a:schemeClr val="tx1"/>
                </a:solidFill>
              </a:rPr>
              <a:t>A circle/clapping game to introduce names</a:t>
            </a:r>
            <a:r>
              <a:rPr lang="en-GB" smtClean="0">
                <a:solidFill>
                  <a:schemeClr val="tx1"/>
                </a:solidFill>
              </a:rPr>
              <a:t/>
            </a:r>
            <a:br>
              <a:rPr lang="en-GB" smtClean="0">
                <a:solidFill>
                  <a:schemeClr val="tx1"/>
                </a:solidFill>
              </a:rPr>
            </a:br>
            <a:r>
              <a:rPr lang="en-GB" sz="2400" b="1" smtClean="0">
                <a:solidFill>
                  <a:schemeClr val="tx1"/>
                </a:solidFill>
              </a:rPr>
              <a:t>Who stole the cookie from the cookie jar?</a:t>
            </a:r>
            <a:r>
              <a:rPr lang="en-GB" smtClean="0">
                <a:solidFill>
                  <a:schemeClr val="tx1"/>
                </a:solidFill>
              </a:rPr>
              <a:t/>
            </a:r>
            <a:br>
              <a:rPr lang="en-GB" smtClean="0">
                <a:solidFill>
                  <a:schemeClr val="tx1"/>
                </a:solidFill>
              </a:rPr>
            </a:br>
            <a:endParaRPr lang="en-US" smtClean="0"/>
          </a:p>
        </p:txBody>
      </p:sp>
      <p:sp>
        <p:nvSpPr>
          <p:cNvPr id="6147" name="Rectangle 3"/>
          <p:cNvSpPr>
            <a:spLocks noGrp="1" noChangeArrowheads="1"/>
          </p:cNvSpPr>
          <p:nvPr>
            <p:ph type="body" idx="1"/>
          </p:nvPr>
        </p:nvSpPr>
        <p:spPr>
          <a:xfrm>
            <a:off x="457200" y="1125538"/>
            <a:ext cx="8229600" cy="5000625"/>
          </a:xfrm>
        </p:spPr>
        <p:txBody>
          <a:bodyPr/>
          <a:lstStyle/>
          <a:p>
            <a:pPr>
              <a:buFontTx/>
              <a:buNone/>
            </a:pPr>
            <a:r>
              <a:rPr lang="en-GB" sz="1600" b="1" dirty="0" smtClean="0"/>
              <a:t>(You must keep the clapping rhythm going!)</a:t>
            </a:r>
            <a:endParaRPr lang="en-GB" sz="1600" dirty="0" smtClean="0"/>
          </a:p>
          <a:p>
            <a:r>
              <a:rPr lang="en-GB" sz="1400" dirty="0" smtClean="0">
                <a:solidFill>
                  <a:srgbClr val="FF0000"/>
                </a:solidFill>
              </a:rPr>
              <a:t>Who stole the cookie from the cookie jar?</a:t>
            </a:r>
          </a:p>
          <a:p>
            <a:r>
              <a:rPr lang="en-GB" sz="1400" dirty="0" smtClean="0">
                <a:solidFill>
                  <a:srgbClr val="FF0000"/>
                </a:solidFill>
              </a:rPr>
              <a:t>Lynn stole the cookie from the cookie jar.</a:t>
            </a:r>
          </a:p>
          <a:p>
            <a:r>
              <a:rPr lang="en-GB" sz="1400" dirty="0" smtClean="0"/>
              <a:t>(Lynn)  Who me?</a:t>
            </a:r>
          </a:p>
          <a:p>
            <a:r>
              <a:rPr lang="en-GB" sz="1400" dirty="0" smtClean="0"/>
              <a:t> </a:t>
            </a:r>
            <a:r>
              <a:rPr lang="en-GB" sz="1400" dirty="0" smtClean="0">
                <a:solidFill>
                  <a:srgbClr val="FF0000"/>
                </a:solidFill>
              </a:rPr>
              <a:t>Yes you!</a:t>
            </a:r>
          </a:p>
          <a:p>
            <a:r>
              <a:rPr lang="en-GB" sz="1400" dirty="0" smtClean="0"/>
              <a:t>(Lynn) Couldn't be!</a:t>
            </a:r>
          </a:p>
          <a:p>
            <a:r>
              <a:rPr lang="en-GB" sz="1400" dirty="0" smtClean="0">
                <a:solidFill>
                  <a:srgbClr val="FF0000"/>
                </a:solidFill>
              </a:rPr>
              <a:t>Then who?</a:t>
            </a:r>
          </a:p>
          <a:p>
            <a:r>
              <a:rPr lang="en-GB" sz="1400" dirty="0" smtClean="0"/>
              <a:t>(Lynn) Wendy stole the cookie from the cookie jar.</a:t>
            </a:r>
          </a:p>
          <a:p>
            <a:r>
              <a:rPr lang="en-GB" sz="1400" dirty="0" smtClean="0"/>
              <a:t>(Wendy)</a:t>
            </a:r>
            <a:r>
              <a:rPr lang="en-GB" sz="1400" dirty="0" smtClean="0">
                <a:solidFill>
                  <a:srgbClr val="00B050"/>
                </a:solidFill>
              </a:rPr>
              <a:t>)Who me?</a:t>
            </a:r>
          </a:p>
          <a:p>
            <a:r>
              <a:rPr lang="en-GB" sz="1400" dirty="0" smtClean="0"/>
              <a:t>(Lynn)  Yes you!</a:t>
            </a:r>
          </a:p>
          <a:p>
            <a:r>
              <a:rPr lang="en-GB" sz="1400" dirty="0" smtClean="0"/>
              <a:t>(Wendy) </a:t>
            </a:r>
            <a:r>
              <a:rPr lang="en-GB" sz="1400" dirty="0" smtClean="0">
                <a:solidFill>
                  <a:srgbClr val="00B050"/>
                </a:solidFill>
              </a:rPr>
              <a:t>Couldn't be!</a:t>
            </a:r>
          </a:p>
          <a:p>
            <a:r>
              <a:rPr lang="en-GB" sz="1400" dirty="0" smtClean="0"/>
              <a:t>(Lynn )Then who?</a:t>
            </a:r>
          </a:p>
          <a:p>
            <a:r>
              <a:rPr lang="en-GB" sz="1400" dirty="0" err="1" smtClean="0">
                <a:solidFill>
                  <a:srgbClr val="00B050"/>
                </a:solidFill>
              </a:rPr>
              <a:t>Ruhong</a:t>
            </a:r>
            <a:r>
              <a:rPr lang="en-GB" sz="1400" dirty="0" smtClean="0">
                <a:solidFill>
                  <a:srgbClr val="00B050"/>
                </a:solidFill>
              </a:rPr>
              <a:t> stole the cookie from the cookie jar</a:t>
            </a:r>
          </a:p>
          <a:p>
            <a:r>
              <a:rPr lang="en-GB" sz="1400" dirty="0" smtClean="0"/>
              <a:t>(</a:t>
            </a:r>
            <a:r>
              <a:rPr lang="en-GB" sz="1400" dirty="0" err="1" smtClean="0"/>
              <a:t>Ruhong</a:t>
            </a:r>
            <a:r>
              <a:rPr lang="en-GB" sz="1400" dirty="0" smtClean="0"/>
              <a:t>) </a:t>
            </a:r>
            <a:r>
              <a:rPr lang="en-GB" sz="1400" dirty="0" smtClean="0">
                <a:solidFill>
                  <a:srgbClr val="7030A0"/>
                </a:solidFill>
              </a:rPr>
              <a:t>Who me?</a:t>
            </a:r>
          </a:p>
          <a:p>
            <a:r>
              <a:rPr lang="en-GB" sz="1400" dirty="0" smtClean="0">
                <a:solidFill>
                  <a:srgbClr val="00B050"/>
                </a:solidFill>
              </a:rPr>
              <a:t> Yes you!</a:t>
            </a:r>
          </a:p>
          <a:p>
            <a:r>
              <a:rPr lang="en-GB" sz="1400" dirty="0" smtClean="0">
                <a:solidFill>
                  <a:srgbClr val="7030A0"/>
                </a:solidFill>
              </a:rPr>
              <a:t>Couldn't be!</a:t>
            </a:r>
          </a:p>
          <a:p>
            <a:r>
              <a:rPr lang="en-GB" sz="1400" dirty="0" smtClean="0">
                <a:solidFill>
                  <a:srgbClr val="00B050"/>
                </a:solidFill>
              </a:rPr>
              <a:t>Then who?</a:t>
            </a:r>
          </a:p>
          <a:p>
            <a:r>
              <a:rPr lang="en-GB" sz="1400" dirty="0" smtClean="0">
                <a:solidFill>
                  <a:srgbClr val="7030A0"/>
                </a:solidFill>
              </a:rPr>
              <a:t>Name.........................</a:t>
            </a:r>
          </a:p>
          <a:p>
            <a:pPr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t>Stamp, slap, clap, click</a:t>
            </a:r>
          </a:p>
        </p:txBody>
      </p:sp>
      <p:sp>
        <p:nvSpPr>
          <p:cNvPr id="22531" name="Rectangle 3"/>
          <p:cNvSpPr>
            <a:spLocks noGrp="1" noChangeArrowheads="1"/>
          </p:cNvSpPr>
          <p:nvPr>
            <p:ph type="body" idx="1"/>
          </p:nvPr>
        </p:nvSpPr>
        <p:spPr/>
        <p:txBody>
          <a:bodyPr>
            <a:normAutofit fontScale="92500" lnSpcReduction="20000"/>
          </a:bodyPr>
          <a:lstStyle/>
          <a:p>
            <a:pPr>
              <a:buNone/>
            </a:pPr>
            <a:r>
              <a:rPr lang="en-GB" sz="2000" dirty="0" smtClean="0"/>
              <a:t>Stand up for this-and get faster and faster each time!</a:t>
            </a:r>
          </a:p>
          <a:p>
            <a:pPr>
              <a:buNone/>
            </a:pPr>
            <a:r>
              <a:rPr lang="en-GB" sz="2000" dirty="0" smtClean="0"/>
              <a:t>Helps to wake up the class!</a:t>
            </a:r>
          </a:p>
          <a:p>
            <a:pPr>
              <a:buNone/>
            </a:pPr>
            <a:r>
              <a:rPr lang="en-GB" sz="2000" dirty="0" smtClean="0"/>
              <a:t> </a:t>
            </a:r>
          </a:p>
          <a:p>
            <a:r>
              <a:rPr lang="en-GB" sz="2000" dirty="0" smtClean="0"/>
              <a:t>Stamp, stamp, stamp, stamp. 4 X</a:t>
            </a:r>
          </a:p>
          <a:p>
            <a:r>
              <a:rPr lang="en-GB" sz="2000" dirty="0" smtClean="0"/>
              <a:t>Slap, slap, slap, slap. 4X</a:t>
            </a:r>
          </a:p>
          <a:p>
            <a:r>
              <a:rPr lang="en-GB" sz="2000" dirty="0" smtClean="0"/>
              <a:t> Clap, clap, clap, clap. 4X</a:t>
            </a:r>
          </a:p>
          <a:p>
            <a:r>
              <a:rPr lang="en-GB" sz="2000" dirty="0" smtClean="0"/>
              <a:t>Click, click, click, click. 4X</a:t>
            </a:r>
          </a:p>
          <a:p>
            <a:pPr>
              <a:buNone/>
            </a:pPr>
            <a:r>
              <a:rPr lang="en-GB" sz="2000" dirty="0" smtClean="0"/>
              <a:t> </a:t>
            </a:r>
          </a:p>
          <a:p>
            <a:r>
              <a:rPr lang="en-GB" sz="2000" dirty="0" smtClean="0"/>
              <a:t>Stamp, stamp, stamp 3X</a:t>
            </a:r>
          </a:p>
          <a:p>
            <a:r>
              <a:rPr lang="en-GB" sz="2000" dirty="0" smtClean="0"/>
              <a:t>Stamp, stamp 2X</a:t>
            </a:r>
          </a:p>
          <a:p>
            <a:r>
              <a:rPr lang="en-GB" sz="2000" dirty="0" smtClean="0"/>
              <a:t>Stamp, Slap, Clap, Click 1X</a:t>
            </a:r>
          </a:p>
          <a:p>
            <a:pPr>
              <a:buFontTx/>
              <a:buNone/>
            </a:pPr>
            <a:r>
              <a:rPr lang="en-GB" dirty="0" smtClean="0"/>
              <a:t> </a:t>
            </a:r>
          </a:p>
          <a:p>
            <a:pPr>
              <a:buFontTx/>
              <a:buNone/>
            </a:pPr>
            <a:r>
              <a:rPr lang="en-GB" dirty="0" smtClean="0"/>
              <a:t> </a:t>
            </a:r>
          </a:p>
          <a:p>
            <a:pPr eaLnBrk="1" hangingPunct="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3200" b="1" smtClean="0"/>
              <a:t>Activities that promote language learning</a:t>
            </a:r>
          </a:p>
        </p:txBody>
      </p:sp>
      <p:sp>
        <p:nvSpPr>
          <p:cNvPr id="5123" name="Rectangle 3"/>
          <p:cNvSpPr>
            <a:spLocks noGrp="1" noChangeArrowheads="1"/>
          </p:cNvSpPr>
          <p:nvPr>
            <p:ph type="body" idx="1"/>
          </p:nvPr>
        </p:nvSpPr>
        <p:spPr/>
        <p:txBody>
          <a:bodyPr/>
          <a:lstStyle/>
          <a:p>
            <a:pPr eaLnBrk="1" hangingPunct="1"/>
            <a:r>
              <a:rPr lang="en-GB" sz="2800" b="1" dirty="0" smtClean="0"/>
              <a:t>Circle activities</a:t>
            </a:r>
          </a:p>
          <a:p>
            <a:pPr eaLnBrk="1" hangingPunct="1">
              <a:buNone/>
            </a:pPr>
            <a:r>
              <a:rPr lang="en-GB" dirty="0"/>
              <a:t> </a:t>
            </a:r>
            <a:r>
              <a:rPr lang="en-GB" dirty="0" smtClean="0"/>
              <a:t>   Sentence Stems:</a:t>
            </a:r>
          </a:p>
          <a:p>
            <a:pPr eaLnBrk="1" hangingPunct="1">
              <a:buFontTx/>
              <a:buNone/>
            </a:pPr>
            <a:r>
              <a:rPr lang="en-GB" sz="2400" i="1" dirty="0" smtClean="0"/>
              <a:t>     I like …   I like … because  </a:t>
            </a:r>
          </a:p>
          <a:p>
            <a:pPr eaLnBrk="1" hangingPunct="1">
              <a:buFontTx/>
              <a:buNone/>
            </a:pPr>
            <a:r>
              <a:rPr lang="en-GB" sz="2400" i="1" dirty="0" smtClean="0"/>
              <a:t>	My favourite.............is.......</a:t>
            </a:r>
          </a:p>
          <a:p>
            <a:pPr eaLnBrk="1" hangingPunct="1">
              <a:buFontTx/>
              <a:buNone/>
            </a:pPr>
            <a:r>
              <a:rPr lang="en-GB" sz="2400" i="1" dirty="0" smtClean="0"/>
              <a:t>     The last time I....................</a:t>
            </a:r>
          </a:p>
          <a:p>
            <a:pPr eaLnBrk="1" hangingPunct="1">
              <a:buFontTx/>
              <a:buNone/>
            </a:pPr>
            <a:r>
              <a:rPr lang="en-GB" sz="2400" i="1" dirty="0" smtClean="0"/>
              <a:t>     I want to.....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 the circle</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Lining up</a:t>
            </a:r>
            <a:endParaRPr lang="en-GB" dirty="0"/>
          </a:p>
        </p:txBody>
      </p:sp>
      <p:sp>
        <p:nvSpPr>
          <p:cNvPr id="3" name="Content Placeholder 2"/>
          <p:cNvSpPr>
            <a:spLocks noGrp="1"/>
          </p:cNvSpPr>
          <p:nvPr>
            <p:ph idx="1"/>
          </p:nvPr>
        </p:nvSpPr>
        <p:spPr/>
        <p:txBody>
          <a:bodyPr/>
          <a:lstStyle/>
          <a:p>
            <a:pPr>
              <a:buNone/>
            </a:pPr>
            <a:r>
              <a:rPr lang="en-GB" dirty="0" smtClean="0"/>
              <a:t>Line up in order</a:t>
            </a:r>
          </a:p>
          <a:p>
            <a:r>
              <a:rPr lang="en-GB" dirty="0" smtClean="0"/>
              <a:t>The number of years that you have been teaching</a:t>
            </a:r>
          </a:p>
          <a:p>
            <a:r>
              <a:rPr lang="en-GB" dirty="0" smtClean="0"/>
              <a:t>Alphabetical order of your English name</a:t>
            </a:r>
          </a:p>
          <a:p>
            <a:r>
              <a:rPr lang="en-GB" dirty="0" smtClean="0"/>
              <a:t>The tallest to the smallest person in the group.</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3200" b="1" smtClean="0"/>
              <a:t>Activities that promote language learning</a:t>
            </a:r>
          </a:p>
        </p:txBody>
      </p:sp>
      <p:sp>
        <p:nvSpPr>
          <p:cNvPr id="4099" name="Rectangle 3"/>
          <p:cNvSpPr>
            <a:spLocks noGrp="1" noChangeArrowheads="1"/>
          </p:cNvSpPr>
          <p:nvPr>
            <p:ph type="body" idx="1"/>
          </p:nvPr>
        </p:nvSpPr>
        <p:spPr/>
        <p:txBody>
          <a:bodyPr/>
          <a:lstStyle/>
          <a:p>
            <a:pPr eaLnBrk="1" hangingPunct="1">
              <a:lnSpc>
                <a:spcPct val="90000"/>
              </a:lnSpc>
              <a:buFontTx/>
              <a:buNone/>
            </a:pPr>
            <a:r>
              <a:rPr lang="en-GB" b="1" dirty="0" smtClean="0"/>
              <a:t>Talking Partners</a:t>
            </a:r>
          </a:p>
          <a:p>
            <a:pPr eaLnBrk="1" hangingPunct="1">
              <a:lnSpc>
                <a:spcPct val="90000"/>
              </a:lnSpc>
              <a:buFontTx/>
              <a:buNone/>
            </a:pPr>
            <a:r>
              <a:rPr lang="en-GB" sz="2400" dirty="0" smtClean="0"/>
              <a:t>Tell your partner </a:t>
            </a:r>
          </a:p>
          <a:p>
            <a:pPr eaLnBrk="1" hangingPunct="1">
              <a:lnSpc>
                <a:spcPct val="90000"/>
              </a:lnSpc>
              <a:buFontTx/>
              <a:buNone/>
            </a:pPr>
            <a:endParaRPr lang="en-GB" sz="2400" b="1" dirty="0" smtClean="0"/>
          </a:p>
          <a:p>
            <a:pPr eaLnBrk="1" hangingPunct="1">
              <a:lnSpc>
                <a:spcPct val="90000"/>
              </a:lnSpc>
              <a:buFontTx/>
              <a:buNone/>
            </a:pPr>
            <a:r>
              <a:rPr lang="en-GB" sz="2400" b="1" dirty="0" smtClean="0"/>
              <a:t>Co-operative pair/group work</a:t>
            </a:r>
          </a:p>
          <a:p>
            <a:pPr eaLnBrk="1" hangingPunct="1">
              <a:lnSpc>
                <a:spcPct val="90000"/>
              </a:lnSpc>
              <a:buFontTx/>
              <a:buNone/>
            </a:pPr>
            <a:r>
              <a:rPr lang="en-GB" sz="2400" dirty="0" smtClean="0"/>
              <a:t> Teach students how to work in groups – model the process and language for them</a:t>
            </a:r>
          </a:p>
          <a:p>
            <a:pPr eaLnBrk="1" hangingPunct="1">
              <a:lnSpc>
                <a:spcPct val="90000"/>
              </a:lnSpc>
              <a:buFontTx/>
              <a:buNone/>
            </a:pPr>
            <a:endParaRPr lang="en-GB" sz="2400" dirty="0" smtClean="0"/>
          </a:p>
          <a:p>
            <a:pPr eaLnBrk="1" hangingPunct="1">
              <a:lnSpc>
                <a:spcPct val="90000"/>
              </a:lnSpc>
              <a:buFontTx/>
              <a:buNone/>
            </a:pPr>
            <a:r>
              <a:rPr lang="en-GB" sz="2400" dirty="0" smtClean="0"/>
              <a:t>These can be groups to plan projects – drama activities- discussion groups-cooking- model making-making games.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3200" b="1" smtClean="0"/>
              <a:t>Activities that promote language learning</a:t>
            </a:r>
          </a:p>
        </p:txBody>
      </p:sp>
      <p:sp>
        <p:nvSpPr>
          <p:cNvPr id="4099" name="Rectangle 3"/>
          <p:cNvSpPr>
            <a:spLocks noGrp="1" noChangeArrowheads="1"/>
          </p:cNvSpPr>
          <p:nvPr>
            <p:ph type="body" idx="1"/>
          </p:nvPr>
        </p:nvSpPr>
        <p:spPr/>
        <p:txBody>
          <a:bodyPr/>
          <a:lstStyle/>
          <a:p>
            <a:pPr eaLnBrk="1" hangingPunct="1">
              <a:lnSpc>
                <a:spcPct val="90000"/>
              </a:lnSpc>
              <a:buFontTx/>
              <a:buNone/>
            </a:pPr>
            <a:r>
              <a:rPr lang="en-GB" b="1" smtClean="0"/>
              <a:t>Talking Partners</a:t>
            </a:r>
          </a:p>
          <a:p>
            <a:pPr eaLnBrk="1" hangingPunct="1">
              <a:lnSpc>
                <a:spcPct val="90000"/>
              </a:lnSpc>
              <a:buFontTx/>
              <a:buNone/>
            </a:pPr>
            <a:r>
              <a:rPr lang="en-GB" sz="2400" smtClean="0"/>
              <a:t>Tell your partner </a:t>
            </a:r>
          </a:p>
          <a:p>
            <a:pPr eaLnBrk="1" hangingPunct="1">
              <a:lnSpc>
                <a:spcPct val="90000"/>
              </a:lnSpc>
              <a:buFontTx/>
              <a:buNone/>
            </a:pPr>
            <a:endParaRPr lang="en-GB" sz="2400" b="1" smtClean="0"/>
          </a:p>
          <a:p>
            <a:pPr eaLnBrk="1" hangingPunct="1">
              <a:lnSpc>
                <a:spcPct val="90000"/>
              </a:lnSpc>
              <a:buFontTx/>
              <a:buNone/>
            </a:pPr>
            <a:r>
              <a:rPr lang="en-GB" sz="2400" b="1" smtClean="0"/>
              <a:t>Co-operative pair/group work</a:t>
            </a:r>
          </a:p>
          <a:p>
            <a:pPr eaLnBrk="1" hangingPunct="1">
              <a:lnSpc>
                <a:spcPct val="90000"/>
              </a:lnSpc>
              <a:buFontTx/>
              <a:buNone/>
            </a:pPr>
            <a:r>
              <a:rPr lang="en-GB" sz="2400" smtClean="0"/>
              <a:t> Teach children how to work in groups – model the process and language for them</a:t>
            </a:r>
          </a:p>
          <a:p>
            <a:pPr eaLnBrk="1" hangingPunct="1">
              <a:lnSpc>
                <a:spcPct val="90000"/>
              </a:lnSpc>
              <a:buFontTx/>
              <a:buNone/>
            </a:pPr>
            <a:endParaRPr lang="en-GB" sz="2400" smtClean="0"/>
          </a:p>
          <a:p>
            <a:pPr eaLnBrk="1" hangingPunct="1">
              <a:lnSpc>
                <a:spcPct val="90000"/>
              </a:lnSpc>
              <a:buFontTx/>
              <a:buNone/>
            </a:pPr>
            <a:r>
              <a:rPr lang="en-GB" sz="2400" smtClean="0"/>
              <a:t>These can be groups to plan projects – drama activities- discussion groups-cooking- model making-making games.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Jazz Chants</a:t>
            </a:r>
            <a:endParaRPr lang="en-GB" dirty="0"/>
          </a:p>
        </p:txBody>
      </p:sp>
      <p:sp>
        <p:nvSpPr>
          <p:cNvPr id="3" name="Content Placeholder 2"/>
          <p:cNvSpPr>
            <a:spLocks noGrp="1"/>
          </p:cNvSpPr>
          <p:nvPr>
            <p:ph idx="1"/>
          </p:nvPr>
        </p:nvSpPr>
        <p:spPr/>
        <p:txBody>
          <a:bodyPr>
            <a:normAutofit fontScale="77500" lnSpcReduction="20000"/>
          </a:bodyPr>
          <a:lstStyle/>
          <a:p>
            <a:r>
              <a:rPr lang="en-GB" dirty="0"/>
              <a:t>Jazz chants are based on a combination of repetition and learned response. Jazz chants set everyday situational English to strong rhythms that give the user practice with pronunciation, stress and the patterns of English. The rhythm is the glue that holds the chant together and you find that the language “sticks” in your head and so aids learning.</a:t>
            </a:r>
          </a:p>
          <a:p>
            <a:r>
              <a:rPr lang="en-GB" dirty="0"/>
              <a:t>They are like Raps, poems or dialogues with a clear steady beat and rhythm and the Chinese teachers respond well to the chants as they are familiar with this method of choral chanting.</a:t>
            </a:r>
          </a:p>
          <a:p>
            <a:r>
              <a:rPr lang="en-GB" dirty="0"/>
              <a:t>They are an effective and fun approach to language learning but they also provide a good way to model and then repeat.</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1547</TotalTime>
  <Words>662</Words>
  <Application>Microsoft Office PowerPoint</Application>
  <PresentationFormat>On-screen Show (4:3)</PresentationFormat>
  <Paragraphs>256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2013 Survival activities</vt:lpstr>
      <vt:lpstr>A circle/clapping game to introduce names Who stole the cookie from the cookie jar? </vt:lpstr>
      <vt:lpstr>Stamp, slap, clap, click</vt:lpstr>
      <vt:lpstr>Activities that promote language learning</vt:lpstr>
      <vt:lpstr>Cross the circle</vt:lpstr>
      <vt:lpstr>Lining up</vt:lpstr>
      <vt:lpstr>Activities that promote language learning</vt:lpstr>
      <vt:lpstr>Activities that promote language learning</vt:lpstr>
      <vt:lpstr>Jazz Chants</vt:lpstr>
      <vt:lpstr>Jazz Chants</vt:lpstr>
      <vt:lpstr>Personal questions </vt:lpstr>
      <vt:lpstr>Jazz Chants</vt:lpstr>
      <vt:lpstr>Jazz Chants</vt:lpstr>
      <vt:lpstr>Jazz Chants</vt:lpstr>
      <vt:lpstr>Slide 15</vt:lpstr>
      <vt:lpstr>SONG  Head and shoulders knees and toes </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Practical activities</dc:title>
  <dc:creator>Jane</dc:creator>
  <cp:lastModifiedBy>Jane</cp:lastModifiedBy>
  <cp:revision>56</cp:revision>
  <dcterms:created xsi:type="dcterms:W3CDTF">2013-05-14T11:30:12Z</dcterms:created>
  <dcterms:modified xsi:type="dcterms:W3CDTF">2013-05-15T13:20:49Z</dcterms:modified>
</cp:coreProperties>
</file>